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1.xml" ContentType="application/vnd.openxmlformats-officedocument.drawingml.chart+xml"/>
  <Override PartName="/ppt/theme/theme1.xml" ContentType="application/vnd.openxmlformats-officedocument.theme+xml"/>
  <Override PartName="/ppt/charts/style2.xml" ContentType="application/vnd.ms-office.chartstyle+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olors2.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4.xml" ContentType="application/vnd.openxmlformats-officedocument.themeOverride+xml"/>
  <Override PartName="/ppt/charts/colors5.xml" ContentType="application/vnd.ms-office.chartcolorstyle+xml"/>
  <Override PartName="/ppt/charts/style6.xml" ContentType="application/vnd.ms-office.chartstyle+xml"/>
  <Override PartName="/ppt/charts/style5.xml" ContentType="application/vnd.ms-office.chartstyle+xml"/>
  <Override PartName="/ppt/charts/chart5.xml" ContentType="application/vnd.openxmlformats-officedocument.drawingml.chart+xml"/>
  <Override PartName="/ppt/theme/themeOverride1.xml" ContentType="application/vnd.openxmlformats-officedocument.themeOverride+xml"/>
  <Override PartName="/ppt/charts/colors4.xml" ContentType="application/vnd.ms-office.chartcolorstyle+xml"/>
  <Override PartName="/ppt/charts/style4.xml" ContentType="application/vnd.ms-office.chartstyle+xml"/>
  <Override PartName="/ppt/charts/chart4.xml" ContentType="application/vnd.openxmlformats-officedocument.drawingml.chart+xml"/>
  <Override PartName="/ppt/charts/colors3.xml" ContentType="application/vnd.ms-office.chartcolorstyle+xml"/>
  <Override PartName="/ppt/charts/style3.xml" ContentType="application/vnd.ms-office.chartstyle+xml"/>
  <Override PartName="/ppt/charts/chart3.xml" ContentType="application/vnd.openxmlformats-officedocument.drawingml.chart+xml"/>
  <Override PartName="/ppt/charts/colors6.xml" ContentType="application/vnd.ms-office.chartcolorstyle+xml"/>
  <Override PartName="/ppt/theme/themeOverride2.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6.xml" ContentType="application/vnd.openxmlformats-officedocument.drawingml.chart+xml"/>
  <Override PartName="/ppt/theme/themeOverride3.xml" ContentType="application/vnd.openxmlformats-officedocument.themeOverr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6" r:id="rId11"/>
    <p:sldId id="267" r:id="rId1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501" userDrawn="1">
          <p15:clr>
            <a:srgbClr val="A4A3A4"/>
          </p15:clr>
        </p15:guide>
        <p15:guide id="3" orient="horz" pos="731" userDrawn="1">
          <p15:clr>
            <a:srgbClr val="A4A3A4"/>
          </p15:clr>
        </p15:guide>
        <p15:guide id="4" orient="horz" pos="4065" userDrawn="1">
          <p15:clr>
            <a:srgbClr val="A4A3A4"/>
          </p15:clr>
        </p15:guide>
        <p15:guide id="5" pos="6011" userDrawn="1">
          <p15:clr>
            <a:srgbClr val="A4A3A4"/>
          </p15:clr>
        </p15:guide>
        <p15:guide id="6" pos="5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80"/>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p:cViewPr varScale="1">
        <p:scale>
          <a:sx n="160" d="100"/>
          <a:sy n="160" d="100"/>
        </p:scale>
        <p:origin x="1176" y="138"/>
      </p:cViewPr>
      <p:guideLst>
        <p:guide orient="horz" pos="2160"/>
        <p:guide pos="501"/>
        <p:guide orient="horz" pos="731"/>
        <p:guide orient="horz" pos="4065"/>
        <p:guide pos="6011"/>
        <p:guide pos="569"/>
      </p:guideLst>
    </p:cSldViewPr>
  </p:slideViewPr>
  <p:notesTextViewPr>
    <p:cViewPr>
      <p:scale>
        <a:sx n="1" d="1"/>
        <a:sy n="1" d="1"/>
      </p:scale>
      <p:origin x="0" y="0"/>
    </p:cViewPr>
  </p:notesTextViewPr>
  <p:gridSpacing cx="54000" cy="54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3.5460904866876863E-2"/>
          <c:y val="5.3054669095712215E-2"/>
          <c:w val="0.95371181846285469"/>
          <c:h val="0.80423749917963294"/>
        </c:manualLayout>
      </c:layout>
      <c:lineChart>
        <c:grouping val="standard"/>
        <c:varyColors val="0"/>
        <c:ser>
          <c:idx val="0"/>
          <c:order val="0"/>
          <c:tx>
            <c:strRef>
              <c:f>Tabelle1!$B$1</c:f>
              <c:strCache>
                <c:ptCount val="1"/>
                <c:pt idx="0">
                  <c:v>Sales</c:v>
                </c:pt>
              </c:strCache>
            </c:strRef>
          </c:tx>
          <c:spPr>
            <a:ln w="38100" cap="rnd">
              <a:solidFill>
                <a:schemeClr val="tx1"/>
              </a:solidFill>
              <a:round/>
            </a:ln>
            <a:effectLst/>
          </c:spPr>
          <c:marker>
            <c:symbol val="none"/>
          </c:marker>
          <c:dPt>
            <c:idx val="17"/>
            <c:marker>
              <c:symbol val="none"/>
            </c:marker>
            <c:bubble3D val="0"/>
            <c:spPr>
              <a:ln w="38100" cap="rnd">
                <a:solidFill>
                  <a:schemeClr val="tx1"/>
                </a:solidFill>
                <a:round/>
              </a:ln>
              <a:effectLst/>
            </c:spPr>
            <c:extLst>
              <c:ext xmlns:c16="http://schemas.microsoft.com/office/drawing/2014/chart" uri="{C3380CC4-5D6E-409C-BE32-E72D297353CC}">
                <c16:uniqueId val="{00000001-C4C7-4722-A2F1-469CF0FC4D0D}"/>
              </c:ext>
            </c:extLst>
          </c:dPt>
          <c:dPt>
            <c:idx val="18"/>
            <c:marker>
              <c:symbol val="none"/>
            </c:marker>
            <c:bubble3D val="0"/>
            <c:spPr>
              <a:ln w="38100" cap="rnd">
                <a:solidFill>
                  <a:schemeClr val="tx1"/>
                </a:solidFill>
                <a:round/>
              </a:ln>
              <a:effectLst/>
            </c:spPr>
            <c:extLst>
              <c:ext xmlns:c16="http://schemas.microsoft.com/office/drawing/2014/chart" uri="{C3380CC4-5D6E-409C-BE32-E72D297353CC}">
                <c16:uniqueId val="{00000003-C4C7-4722-A2F1-469CF0FC4D0D}"/>
              </c:ext>
            </c:extLst>
          </c:dPt>
          <c:dPt>
            <c:idx val="19"/>
            <c:marker>
              <c:symbol val="none"/>
            </c:marker>
            <c:bubble3D val="0"/>
            <c:spPr>
              <a:ln w="38100" cap="rnd">
                <a:solidFill>
                  <a:schemeClr val="tx1"/>
                </a:solidFill>
                <a:round/>
              </a:ln>
              <a:effectLst/>
            </c:spPr>
            <c:extLst>
              <c:ext xmlns:c16="http://schemas.microsoft.com/office/drawing/2014/chart" uri="{C3380CC4-5D6E-409C-BE32-E72D297353CC}">
                <c16:uniqueId val="{00000005-C4C7-4722-A2F1-469CF0FC4D0D}"/>
              </c:ext>
            </c:extLst>
          </c:dPt>
          <c:dPt>
            <c:idx val="20"/>
            <c:marker>
              <c:symbol val="none"/>
            </c:marker>
            <c:bubble3D val="0"/>
            <c:spPr>
              <a:ln w="38100" cap="rnd">
                <a:solidFill>
                  <a:schemeClr val="tx1"/>
                </a:solidFill>
                <a:round/>
              </a:ln>
              <a:effectLst/>
            </c:spPr>
            <c:extLst>
              <c:ext xmlns:c16="http://schemas.microsoft.com/office/drawing/2014/chart" uri="{C3380CC4-5D6E-409C-BE32-E72D297353CC}">
                <c16:uniqueId val="{00000007-C4C7-4722-A2F1-469CF0FC4D0D}"/>
              </c:ext>
            </c:extLst>
          </c:dPt>
          <c:dPt>
            <c:idx val="22"/>
            <c:marker>
              <c:symbol val="none"/>
            </c:marker>
            <c:bubble3D val="0"/>
            <c:spPr>
              <a:ln w="38100" cap="rnd">
                <a:solidFill>
                  <a:schemeClr val="tx1"/>
                </a:solidFill>
                <a:round/>
              </a:ln>
              <a:effectLst/>
            </c:spPr>
            <c:extLst>
              <c:ext xmlns:c16="http://schemas.microsoft.com/office/drawing/2014/chart" uri="{C3380CC4-5D6E-409C-BE32-E72D297353CC}">
                <c16:uniqueId val="{00000009-C4C7-4722-A2F1-469CF0FC4D0D}"/>
              </c:ext>
            </c:extLst>
          </c:dPt>
          <c:dPt>
            <c:idx val="23"/>
            <c:marker>
              <c:symbol val="none"/>
            </c:marker>
            <c:bubble3D val="0"/>
            <c:spPr>
              <a:ln w="38100" cap="rnd">
                <a:solidFill>
                  <a:schemeClr val="tx1"/>
                </a:solidFill>
                <a:round/>
              </a:ln>
              <a:effectLst/>
            </c:spPr>
            <c:extLst>
              <c:ext xmlns:c16="http://schemas.microsoft.com/office/drawing/2014/chart" uri="{C3380CC4-5D6E-409C-BE32-E72D297353CC}">
                <c16:uniqueId val="{0000000B-C4C7-4722-A2F1-469CF0FC4D0D}"/>
              </c:ext>
            </c:extLst>
          </c:dPt>
          <c:dPt>
            <c:idx val="24"/>
            <c:marker>
              <c:symbol val="none"/>
            </c:marker>
            <c:bubble3D val="0"/>
            <c:spPr>
              <a:ln w="38100" cap="rnd">
                <a:solidFill>
                  <a:schemeClr val="tx1"/>
                </a:solidFill>
                <a:round/>
              </a:ln>
              <a:effectLst/>
            </c:spPr>
            <c:extLst>
              <c:ext xmlns:c16="http://schemas.microsoft.com/office/drawing/2014/chart" uri="{C3380CC4-5D6E-409C-BE32-E72D297353CC}">
                <c16:uniqueId val="{0000000D-C4C7-4722-A2F1-469CF0FC4D0D}"/>
              </c:ext>
            </c:extLst>
          </c:dPt>
          <c:dPt>
            <c:idx val="25"/>
            <c:marker>
              <c:symbol val="none"/>
            </c:marker>
            <c:bubble3D val="0"/>
            <c:spPr>
              <a:ln w="38100" cap="rnd">
                <a:solidFill>
                  <a:schemeClr val="tx1"/>
                </a:solidFill>
                <a:round/>
              </a:ln>
              <a:effectLst/>
            </c:spPr>
            <c:extLst>
              <c:ext xmlns:c16="http://schemas.microsoft.com/office/drawing/2014/chart" uri="{C3380CC4-5D6E-409C-BE32-E72D297353CC}">
                <c16:uniqueId val="{0000000F-C4C7-4722-A2F1-469CF0FC4D0D}"/>
              </c:ext>
            </c:extLst>
          </c:dPt>
          <c:dPt>
            <c:idx val="26"/>
            <c:marker>
              <c:symbol val="none"/>
            </c:marker>
            <c:bubble3D val="0"/>
            <c:spPr>
              <a:ln w="38100" cap="rnd">
                <a:solidFill>
                  <a:schemeClr val="tx1"/>
                </a:solidFill>
                <a:round/>
              </a:ln>
              <a:effectLst/>
            </c:spPr>
            <c:extLst>
              <c:ext xmlns:c16="http://schemas.microsoft.com/office/drawing/2014/chart" uri="{C3380CC4-5D6E-409C-BE32-E72D297353CC}">
                <c16:uniqueId val="{00000011-C4C7-4722-A2F1-469CF0FC4D0D}"/>
              </c:ext>
            </c:extLst>
          </c:dPt>
          <c:dPt>
            <c:idx val="27"/>
            <c:marker>
              <c:symbol val="none"/>
            </c:marker>
            <c:bubble3D val="0"/>
            <c:spPr>
              <a:ln w="38100" cap="rnd">
                <a:solidFill>
                  <a:schemeClr val="tx1"/>
                </a:solidFill>
                <a:round/>
              </a:ln>
              <a:effectLst/>
            </c:spPr>
            <c:extLst>
              <c:ext xmlns:c16="http://schemas.microsoft.com/office/drawing/2014/chart" uri="{C3380CC4-5D6E-409C-BE32-E72D297353CC}">
                <c16:uniqueId val="{00000013-C4C7-4722-A2F1-469CF0FC4D0D}"/>
              </c:ext>
            </c:extLst>
          </c:dPt>
          <c:dPt>
            <c:idx val="28"/>
            <c:marker>
              <c:symbol val="none"/>
            </c:marker>
            <c:bubble3D val="0"/>
            <c:spPr>
              <a:ln w="38100" cap="rnd">
                <a:solidFill>
                  <a:schemeClr val="tx1"/>
                </a:solidFill>
                <a:round/>
              </a:ln>
              <a:effectLst/>
            </c:spPr>
            <c:extLst>
              <c:ext xmlns:c16="http://schemas.microsoft.com/office/drawing/2014/chart" uri="{C3380CC4-5D6E-409C-BE32-E72D297353CC}">
                <c16:uniqueId val="{00000015-C4C7-4722-A2F1-469CF0FC4D0D}"/>
              </c:ext>
            </c:extLst>
          </c:dPt>
          <c:dPt>
            <c:idx val="29"/>
            <c:marker>
              <c:symbol val="none"/>
            </c:marker>
            <c:bubble3D val="0"/>
            <c:spPr>
              <a:ln w="38100" cap="rnd">
                <a:solidFill>
                  <a:schemeClr val="tx1"/>
                </a:solidFill>
                <a:round/>
              </a:ln>
              <a:effectLst/>
            </c:spPr>
            <c:extLst>
              <c:ext xmlns:c16="http://schemas.microsoft.com/office/drawing/2014/chart" uri="{C3380CC4-5D6E-409C-BE32-E72D297353CC}">
                <c16:uniqueId val="{00000017-C4C7-4722-A2F1-469CF0FC4D0D}"/>
              </c:ext>
            </c:extLst>
          </c:dPt>
          <c:dPt>
            <c:idx val="30"/>
            <c:marker>
              <c:symbol val="none"/>
            </c:marker>
            <c:bubble3D val="0"/>
            <c:spPr>
              <a:ln w="38100" cap="rnd">
                <a:solidFill>
                  <a:schemeClr val="tx1"/>
                </a:solidFill>
                <a:round/>
              </a:ln>
              <a:effectLst/>
            </c:spPr>
            <c:extLst>
              <c:ext xmlns:c16="http://schemas.microsoft.com/office/drawing/2014/chart" uri="{C3380CC4-5D6E-409C-BE32-E72D297353CC}">
                <c16:uniqueId val="{00000019-C4C7-4722-A2F1-469CF0FC4D0D}"/>
              </c:ext>
            </c:extLst>
          </c:dPt>
          <c:cat>
            <c:numRef>
              <c:f>Tabelle1!$A$2:$A$7</c:f>
              <c:numCache>
                <c:formatCode>General</c:formatCode>
                <c:ptCount val="6"/>
                <c:pt idx="0">
                  <c:v>0</c:v>
                </c:pt>
                <c:pt idx="1">
                  <c:v>1</c:v>
                </c:pt>
                <c:pt idx="2">
                  <c:v>2</c:v>
                </c:pt>
                <c:pt idx="3">
                  <c:v>3</c:v>
                </c:pt>
                <c:pt idx="4">
                  <c:v>4</c:v>
                </c:pt>
                <c:pt idx="5">
                  <c:v>5</c:v>
                </c:pt>
              </c:numCache>
            </c:numRef>
          </c:cat>
          <c:val>
            <c:numRef>
              <c:f>Tabelle1!$B$2:$B$7</c:f>
              <c:numCache>
                <c:formatCode>General</c:formatCode>
                <c:ptCount val="6"/>
                <c:pt idx="0">
                  <c:v>100</c:v>
                </c:pt>
                <c:pt idx="1">
                  <c:v>84</c:v>
                </c:pt>
                <c:pt idx="2">
                  <c:v>75</c:v>
                </c:pt>
                <c:pt idx="3">
                  <c:v>64</c:v>
                </c:pt>
                <c:pt idx="4">
                  <c:v>46</c:v>
                </c:pt>
                <c:pt idx="5">
                  <c:v>42</c:v>
                </c:pt>
              </c:numCache>
            </c:numRef>
          </c:val>
          <c:smooth val="0"/>
          <c:extLst>
            <c:ext xmlns:c16="http://schemas.microsoft.com/office/drawing/2014/chart" uri="{C3380CC4-5D6E-409C-BE32-E72D297353CC}">
              <c16:uniqueId val="{0000001A-C4C7-4722-A2F1-469CF0FC4D0D}"/>
            </c:ext>
          </c:extLst>
        </c:ser>
        <c:dLbls>
          <c:showLegendKey val="0"/>
          <c:showVal val="0"/>
          <c:showCatName val="0"/>
          <c:showSerName val="0"/>
          <c:showPercent val="0"/>
          <c:showBubbleSize val="0"/>
        </c:dLbls>
        <c:smooth val="0"/>
        <c:axId val="602183232"/>
        <c:axId val="602183624"/>
      </c:lineChart>
      <c:catAx>
        <c:axId val="602183232"/>
        <c:scaling>
          <c:orientation val="minMax"/>
        </c:scaling>
        <c:delete val="0"/>
        <c:axPos val="b"/>
        <c:numFmt formatCode="General" sourceLinked="1"/>
        <c:majorTickMark val="none"/>
        <c:minorTickMark val="none"/>
        <c:tickLblPos val="nextTo"/>
        <c:spPr>
          <a:noFill/>
          <a:ln w="9525" cap="flat" cmpd="sng" algn="ctr">
            <a:solidFill>
              <a:schemeClr val="bg2">
                <a:lumMod val="75000"/>
              </a:schemeClr>
            </a:solidFill>
            <a:round/>
          </a:ln>
          <a:effectLst/>
        </c:spPr>
        <c:txPr>
          <a:bodyPr rot="-6000000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de-DE"/>
          </a:p>
        </c:txPr>
        <c:crossAx val="602183624"/>
        <c:crosses val="autoZero"/>
        <c:auto val="1"/>
        <c:lblAlgn val="ctr"/>
        <c:lblOffset val="100"/>
        <c:noMultiLvlLbl val="0"/>
      </c:catAx>
      <c:valAx>
        <c:axId val="602183624"/>
        <c:scaling>
          <c:orientation val="minMax"/>
          <c:max val="100"/>
          <c:min val="0"/>
        </c:scaling>
        <c:delete val="0"/>
        <c:axPos val="l"/>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de-DE"/>
          </a:p>
        </c:txPr>
        <c:crossAx val="602183232"/>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sz="1000">
          <a:solidFill>
            <a:schemeClr val="bg2"/>
          </a:solidFill>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manualLayout>
          <c:layoutTarget val="inner"/>
          <c:xMode val="edge"/>
          <c:yMode val="edge"/>
          <c:x val="3.5460904866876863E-2"/>
          <c:y val="5.3054669095712215E-2"/>
          <c:w val="0.95371181846285469"/>
          <c:h val="0.72050747151776995"/>
        </c:manualLayout>
      </c:layout>
      <c:lineChart>
        <c:grouping val="standard"/>
        <c:varyColors val="0"/>
        <c:ser>
          <c:idx val="0"/>
          <c:order val="0"/>
          <c:tx>
            <c:strRef>
              <c:f>Tabelle1!$B$1</c:f>
              <c:strCache>
                <c:ptCount val="1"/>
                <c:pt idx="0">
                  <c:v>Werbeinvestitionen Gewinnermarken</c:v>
                </c:pt>
              </c:strCache>
            </c:strRef>
          </c:tx>
          <c:spPr>
            <a:ln w="12700" cap="rnd">
              <a:solidFill>
                <a:srgbClr val="FF0000"/>
              </a:solidFill>
              <a:round/>
            </a:ln>
            <a:effectLst/>
          </c:spPr>
          <c:marker>
            <c:symbol val="none"/>
          </c:marker>
          <c:dPt>
            <c:idx val="1"/>
            <c:marker>
              <c:symbol val="none"/>
            </c:marker>
            <c:bubble3D val="0"/>
            <c:spPr>
              <a:ln w="12700" cap="rnd">
                <a:solidFill>
                  <a:srgbClr val="FF0000"/>
                </a:solidFill>
                <a:round/>
              </a:ln>
              <a:effectLst/>
            </c:spPr>
            <c:extLst>
              <c:ext xmlns:c16="http://schemas.microsoft.com/office/drawing/2014/chart" uri="{C3380CC4-5D6E-409C-BE32-E72D297353CC}">
                <c16:uniqueId val="{00000001-155A-4BF0-B231-6CB29D0BF534}"/>
              </c:ext>
            </c:extLst>
          </c:dPt>
          <c:dPt>
            <c:idx val="2"/>
            <c:marker>
              <c:symbol val="none"/>
            </c:marker>
            <c:bubble3D val="0"/>
            <c:spPr>
              <a:ln w="12700" cap="rnd">
                <a:solidFill>
                  <a:srgbClr val="FF0000"/>
                </a:solidFill>
                <a:round/>
              </a:ln>
              <a:effectLst/>
            </c:spPr>
            <c:extLst>
              <c:ext xmlns:c16="http://schemas.microsoft.com/office/drawing/2014/chart" uri="{C3380CC4-5D6E-409C-BE32-E72D297353CC}">
                <c16:uniqueId val="{00000003-155A-4BF0-B231-6CB29D0BF534}"/>
              </c:ext>
            </c:extLst>
          </c:dPt>
          <c:dPt>
            <c:idx val="3"/>
            <c:marker>
              <c:symbol val="none"/>
            </c:marker>
            <c:bubble3D val="0"/>
            <c:spPr>
              <a:ln w="12700" cap="rnd">
                <a:solidFill>
                  <a:srgbClr val="FF0000"/>
                </a:solidFill>
                <a:round/>
              </a:ln>
              <a:effectLst/>
            </c:spPr>
            <c:extLst>
              <c:ext xmlns:c16="http://schemas.microsoft.com/office/drawing/2014/chart" uri="{C3380CC4-5D6E-409C-BE32-E72D297353CC}">
                <c16:uniqueId val="{00000005-155A-4BF0-B231-6CB29D0BF534}"/>
              </c:ext>
            </c:extLst>
          </c:dPt>
          <c:dPt>
            <c:idx val="4"/>
            <c:marker>
              <c:symbol val="none"/>
            </c:marker>
            <c:bubble3D val="0"/>
            <c:spPr>
              <a:ln w="12700" cap="rnd">
                <a:solidFill>
                  <a:srgbClr val="FF0000"/>
                </a:solidFill>
                <a:round/>
              </a:ln>
              <a:effectLst/>
            </c:spPr>
            <c:extLst>
              <c:ext xmlns:c16="http://schemas.microsoft.com/office/drawing/2014/chart" uri="{C3380CC4-5D6E-409C-BE32-E72D297353CC}">
                <c16:uniqueId val="{00000007-155A-4BF0-B231-6CB29D0BF534}"/>
              </c:ext>
            </c:extLst>
          </c:dPt>
          <c:dPt>
            <c:idx val="5"/>
            <c:marker>
              <c:symbol val="none"/>
            </c:marker>
            <c:bubble3D val="0"/>
            <c:spPr>
              <a:ln w="12700" cap="rnd">
                <a:solidFill>
                  <a:srgbClr val="FF0000"/>
                </a:solidFill>
                <a:round/>
              </a:ln>
              <a:effectLst/>
            </c:spPr>
            <c:extLst>
              <c:ext xmlns:c16="http://schemas.microsoft.com/office/drawing/2014/chart" uri="{C3380CC4-5D6E-409C-BE32-E72D297353CC}">
                <c16:uniqueId val="{00000009-155A-4BF0-B231-6CB29D0BF534}"/>
              </c:ext>
            </c:extLst>
          </c:dPt>
          <c:dPt>
            <c:idx val="6"/>
            <c:marker>
              <c:symbol val="none"/>
            </c:marker>
            <c:bubble3D val="0"/>
            <c:spPr>
              <a:ln w="12700" cap="rnd">
                <a:solidFill>
                  <a:srgbClr val="FF0000"/>
                </a:solidFill>
                <a:round/>
              </a:ln>
              <a:effectLst/>
            </c:spPr>
            <c:extLst>
              <c:ext xmlns:c16="http://schemas.microsoft.com/office/drawing/2014/chart" uri="{C3380CC4-5D6E-409C-BE32-E72D297353CC}">
                <c16:uniqueId val="{0000000B-155A-4BF0-B231-6CB29D0BF534}"/>
              </c:ext>
            </c:extLst>
          </c:dPt>
          <c:dPt>
            <c:idx val="7"/>
            <c:marker>
              <c:symbol val="none"/>
            </c:marker>
            <c:bubble3D val="0"/>
            <c:spPr>
              <a:ln w="12700" cap="rnd">
                <a:solidFill>
                  <a:srgbClr val="FF0000"/>
                </a:solidFill>
                <a:round/>
              </a:ln>
              <a:effectLst/>
            </c:spPr>
            <c:extLst>
              <c:ext xmlns:c16="http://schemas.microsoft.com/office/drawing/2014/chart" uri="{C3380CC4-5D6E-409C-BE32-E72D297353CC}">
                <c16:uniqueId val="{0000000D-155A-4BF0-B231-6CB29D0BF534}"/>
              </c:ext>
            </c:extLst>
          </c:dPt>
          <c:dPt>
            <c:idx val="8"/>
            <c:marker>
              <c:symbol val="none"/>
            </c:marker>
            <c:bubble3D val="0"/>
            <c:spPr>
              <a:ln w="12700" cap="rnd">
                <a:solidFill>
                  <a:srgbClr val="FF0000"/>
                </a:solidFill>
                <a:round/>
              </a:ln>
              <a:effectLst/>
            </c:spPr>
            <c:extLst>
              <c:ext xmlns:c16="http://schemas.microsoft.com/office/drawing/2014/chart" uri="{C3380CC4-5D6E-409C-BE32-E72D297353CC}">
                <c16:uniqueId val="{0000000F-155A-4BF0-B231-6CB29D0BF534}"/>
              </c:ext>
            </c:extLst>
          </c:dPt>
          <c:dPt>
            <c:idx val="17"/>
            <c:marker>
              <c:symbol val="none"/>
            </c:marker>
            <c:bubble3D val="0"/>
            <c:spPr>
              <a:ln w="12700" cap="rnd">
                <a:solidFill>
                  <a:srgbClr val="FF0000"/>
                </a:solidFill>
                <a:round/>
              </a:ln>
              <a:effectLst/>
            </c:spPr>
            <c:extLst>
              <c:ext xmlns:c16="http://schemas.microsoft.com/office/drawing/2014/chart" uri="{C3380CC4-5D6E-409C-BE32-E72D297353CC}">
                <c16:uniqueId val="{00000011-155A-4BF0-B231-6CB29D0BF534}"/>
              </c:ext>
            </c:extLst>
          </c:dPt>
          <c:dPt>
            <c:idx val="18"/>
            <c:marker>
              <c:symbol val="none"/>
            </c:marker>
            <c:bubble3D val="0"/>
            <c:spPr>
              <a:ln w="12700" cap="rnd">
                <a:solidFill>
                  <a:srgbClr val="FF0000"/>
                </a:solidFill>
                <a:round/>
              </a:ln>
              <a:effectLst/>
            </c:spPr>
            <c:extLst>
              <c:ext xmlns:c16="http://schemas.microsoft.com/office/drawing/2014/chart" uri="{C3380CC4-5D6E-409C-BE32-E72D297353CC}">
                <c16:uniqueId val="{00000013-155A-4BF0-B231-6CB29D0BF534}"/>
              </c:ext>
            </c:extLst>
          </c:dPt>
          <c:dPt>
            <c:idx val="19"/>
            <c:marker>
              <c:symbol val="none"/>
            </c:marker>
            <c:bubble3D val="0"/>
            <c:spPr>
              <a:ln w="12700" cap="rnd">
                <a:solidFill>
                  <a:srgbClr val="FF0000"/>
                </a:solidFill>
                <a:round/>
              </a:ln>
              <a:effectLst/>
            </c:spPr>
            <c:extLst>
              <c:ext xmlns:c16="http://schemas.microsoft.com/office/drawing/2014/chart" uri="{C3380CC4-5D6E-409C-BE32-E72D297353CC}">
                <c16:uniqueId val="{00000015-155A-4BF0-B231-6CB29D0BF534}"/>
              </c:ext>
            </c:extLst>
          </c:dPt>
          <c:dPt>
            <c:idx val="20"/>
            <c:marker>
              <c:symbol val="none"/>
            </c:marker>
            <c:bubble3D val="0"/>
            <c:spPr>
              <a:ln w="12700" cap="rnd">
                <a:solidFill>
                  <a:srgbClr val="FF0000"/>
                </a:solidFill>
                <a:round/>
              </a:ln>
              <a:effectLst/>
            </c:spPr>
            <c:extLst>
              <c:ext xmlns:c16="http://schemas.microsoft.com/office/drawing/2014/chart" uri="{C3380CC4-5D6E-409C-BE32-E72D297353CC}">
                <c16:uniqueId val="{00000017-155A-4BF0-B231-6CB29D0BF534}"/>
              </c:ext>
            </c:extLst>
          </c:dPt>
          <c:dPt>
            <c:idx val="22"/>
            <c:marker>
              <c:symbol val="none"/>
            </c:marker>
            <c:bubble3D val="0"/>
            <c:spPr>
              <a:ln w="12700" cap="rnd">
                <a:solidFill>
                  <a:srgbClr val="FF0000"/>
                </a:solidFill>
                <a:round/>
              </a:ln>
              <a:effectLst/>
            </c:spPr>
            <c:extLst>
              <c:ext xmlns:c16="http://schemas.microsoft.com/office/drawing/2014/chart" uri="{C3380CC4-5D6E-409C-BE32-E72D297353CC}">
                <c16:uniqueId val="{00000019-155A-4BF0-B231-6CB29D0BF534}"/>
              </c:ext>
            </c:extLst>
          </c:dPt>
          <c:dPt>
            <c:idx val="23"/>
            <c:marker>
              <c:symbol val="none"/>
            </c:marker>
            <c:bubble3D val="0"/>
            <c:spPr>
              <a:ln w="12700" cap="rnd">
                <a:solidFill>
                  <a:srgbClr val="FF0000"/>
                </a:solidFill>
                <a:round/>
              </a:ln>
              <a:effectLst/>
            </c:spPr>
            <c:extLst>
              <c:ext xmlns:c16="http://schemas.microsoft.com/office/drawing/2014/chart" uri="{C3380CC4-5D6E-409C-BE32-E72D297353CC}">
                <c16:uniqueId val="{0000001B-155A-4BF0-B231-6CB29D0BF534}"/>
              </c:ext>
            </c:extLst>
          </c:dPt>
          <c:dPt>
            <c:idx val="24"/>
            <c:marker>
              <c:symbol val="none"/>
            </c:marker>
            <c:bubble3D val="0"/>
            <c:spPr>
              <a:ln w="12700" cap="rnd">
                <a:solidFill>
                  <a:srgbClr val="FF0000"/>
                </a:solidFill>
                <a:round/>
              </a:ln>
              <a:effectLst/>
            </c:spPr>
            <c:extLst>
              <c:ext xmlns:c16="http://schemas.microsoft.com/office/drawing/2014/chart" uri="{C3380CC4-5D6E-409C-BE32-E72D297353CC}">
                <c16:uniqueId val="{0000001D-155A-4BF0-B231-6CB29D0BF534}"/>
              </c:ext>
            </c:extLst>
          </c:dPt>
          <c:dPt>
            <c:idx val="25"/>
            <c:marker>
              <c:symbol val="none"/>
            </c:marker>
            <c:bubble3D val="0"/>
            <c:spPr>
              <a:ln w="12700" cap="rnd">
                <a:solidFill>
                  <a:srgbClr val="FF0000"/>
                </a:solidFill>
                <a:round/>
              </a:ln>
              <a:effectLst/>
            </c:spPr>
            <c:extLst>
              <c:ext xmlns:c16="http://schemas.microsoft.com/office/drawing/2014/chart" uri="{C3380CC4-5D6E-409C-BE32-E72D297353CC}">
                <c16:uniqueId val="{0000001F-155A-4BF0-B231-6CB29D0BF534}"/>
              </c:ext>
            </c:extLst>
          </c:dPt>
          <c:dPt>
            <c:idx val="26"/>
            <c:marker>
              <c:symbol val="none"/>
            </c:marker>
            <c:bubble3D val="0"/>
            <c:spPr>
              <a:ln w="12700" cap="rnd">
                <a:solidFill>
                  <a:srgbClr val="FF0000"/>
                </a:solidFill>
                <a:round/>
              </a:ln>
              <a:effectLst/>
            </c:spPr>
            <c:extLst>
              <c:ext xmlns:c16="http://schemas.microsoft.com/office/drawing/2014/chart" uri="{C3380CC4-5D6E-409C-BE32-E72D297353CC}">
                <c16:uniqueId val="{00000021-155A-4BF0-B231-6CB29D0BF534}"/>
              </c:ext>
            </c:extLst>
          </c:dPt>
          <c:dPt>
            <c:idx val="27"/>
            <c:marker>
              <c:symbol val="none"/>
            </c:marker>
            <c:bubble3D val="0"/>
            <c:spPr>
              <a:ln w="12700" cap="rnd">
                <a:solidFill>
                  <a:srgbClr val="FF0000"/>
                </a:solidFill>
                <a:round/>
              </a:ln>
              <a:effectLst/>
            </c:spPr>
            <c:extLst>
              <c:ext xmlns:c16="http://schemas.microsoft.com/office/drawing/2014/chart" uri="{C3380CC4-5D6E-409C-BE32-E72D297353CC}">
                <c16:uniqueId val="{00000023-155A-4BF0-B231-6CB29D0BF534}"/>
              </c:ext>
            </c:extLst>
          </c:dPt>
          <c:dPt>
            <c:idx val="28"/>
            <c:marker>
              <c:symbol val="none"/>
            </c:marker>
            <c:bubble3D val="0"/>
            <c:spPr>
              <a:ln w="12700" cap="rnd">
                <a:solidFill>
                  <a:srgbClr val="FF0000"/>
                </a:solidFill>
                <a:round/>
              </a:ln>
              <a:effectLst/>
            </c:spPr>
            <c:extLst>
              <c:ext xmlns:c16="http://schemas.microsoft.com/office/drawing/2014/chart" uri="{C3380CC4-5D6E-409C-BE32-E72D297353CC}">
                <c16:uniqueId val="{00000025-155A-4BF0-B231-6CB29D0BF534}"/>
              </c:ext>
            </c:extLst>
          </c:dPt>
          <c:dPt>
            <c:idx val="29"/>
            <c:marker>
              <c:symbol val="none"/>
            </c:marker>
            <c:bubble3D val="0"/>
            <c:spPr>
              <a:ln w="12700" cap="rnd">
                <a:solidFill>
                  <a:srgbClr val="FF0000"/>
                </a:solidFill>
                <a:round/>
              </a:ln>
              <a:effectLst/>
            </c:spPr>
            <c:extLst>
              <c:ext xmlns:c16="http://schemas.microsoft.com/office/drawing/2014/chart" uri="{C3380CC4-5D6E-409C-BE32-E72D297353CC}">
                <c16:uniqueId val="{00000027-155A-4BF0-B231-6CB29D0BF534}"/>
              </c:ext>
            </c:extLst>
          </c:dPt>
          <c:dPt>
            <c:idx val="30"/>
            <c:marker>
              <c:symbol val="none"/>
            </c:marker>
            <c:bubble3D val="0"/>
            <c:spPr>
              <a:ln w="12700" cap="rnd">
                <a:solidFill>
                  <a:srgbClr val="FF0000"/>
                </a:solidFill>
                <a:round/>
              </a:ln>
              <a:effectLst/>
            </c:spPr>
            <c:extLst>
              <c:ext xmlns:c16="http://schemas.microsoft.com/office/drawing/2014/chart" uri="{C3380CC4-5D6E-409C-BE32-E72D297353CC}">
                <c16:uniqueId val="{00000029-155A-4BF0-B231-6CB29D0BF534}"/>
              </c:ext>
            </c:extLst>
          </c:dPt>
          <c:dLbls>
            <c:dLbl>
              <c:idx val="0"/>
              <c:delete val="1"/>
              <c:extLst>
                <c:ext xmlns:c15="http://schemas.microsoft.com/office/drawing/2012/chart" uri="{CE6537A1-D6FC-4f65-9D91-7224C49458BB}"/>
                <c:ext xmlns:c16="http://schemas.microsoft.com/office/drawing/2014/chart" uri="{C3380CC4-5D6E-409C-BE32-E72D297353CC}">
                  <c16:uniqueId val="{0000002A-155A-4BF0-B231-6CB29D0BF534}"/>
                </c:ext>
              </c:extLst>
            </c:dLbl>
            <c:dLbl>
              <c:idx val="1"/>
              <c:delete val="1"/>
              <c:extLst>
                <c:ext xmlns:c15="http://schemas.microsoft.com/office/drawing/2012/chart" uri="{CE6537A1-D6FC-4f65-9D91-7224C49458BB}"/>
                <c:ext xmlns:c16="http://schemas.microsoft.com/office/drawing/2014/chart" uri="{C3380CC4-5D6E-409C-BE32-E72D297353CC}">
                  <c16:uniqueId val="{00000001-155A-4BF0-B231-6CB29D0BF534}"/>
                </c:ext>
              </c:extLst>
            </c:dLbl>
            <c:dLbl>
              <c:idx val="2"/>
              <c:layout>
                <c:manualLayout>
                  <c:x val="-4.7759261460952732E-2"/>
                  <c:y val="3.45194864119835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55A-4BF0-B231-6CB29D0BF534}"/>
                </c:ext>
              </c:extLst>
            </c:dLbl>
            <c:dLbl>
              <c:idx val="3"/>
              <c:delete val="1"/>
              <c:extLst>
                <c:ext xmlns:c15="http://schemas.microsoft.com/office/drawing/2012/chart" uri="{CE6537A1-D6FC-4f65-9D91-7224C49458BB}"/>
                <c:ext xmlns:c16="http://schemas.microsoft.com/office/drawing/2014/chart" uri="{C3380CC4-5D6E-409C-BE32-E72D297353CC}">
                  <c16:uniqueId val="{00000005-155A-4BF0-B231-6CB29D0BF534}"/>
                </c:ext>
              </c:extLst>
            </c:dLbl>
            <c:dLbl>
              <c:idx val="4"/>
              <c:delete val="1"/>
              <c:extLst>
                <c:ext xmlns:c15="http://schemas.microsoft.com/office/drawing/2012/chart" uri="{CE6537A1-D6FC-4f65-9D91-7224C49458BB}"/>
                <c:ext xmlns:c16="http://schemas.microsoft.com/office/drawing/2014/chart" uri="{C3380CC4-5D6E-409C-BE32-E72D297353CC}">
                  <c16:uniqueId val="{00000007-155A-4BF0-B231-6CB29D0BF534}"/>
                </c:ext>
              </c:extLst>
            </c:dLbl>
            <c:dLbl>
              <c:idx val="5"/>
              <c:delete val="1"/>
              <c:extLst>
                <c:ext xmlns:c15="http://schemas.microsoft.com/office/drawing/2012/chart" uri="{CE6537A1-D6FC-4f65-9D91-7224C49458BB}"/>
                <c:ext xmlns:c16="http://schemas.microsoft.com/office/drawing/2014/chart" uri="{C3380CC4-5D6E-409C-BE32-E72D297353CC}">
                  <c16:uniqueId val="{00000009-155A-4BF0-B231-6CB29D0BF534}"/>
                </c:ext>
              </c:extLst>
            </c:dLbl>
            <c:dLbl>
              <c:idx val="6"/>
              <c:delete val="1"/>
              <c:extLst>
                <c:ext xmlns:c15="http://schemas.microsoft.com/office/drawing/2012/chart" uri="{CE6537A1-D6FC-4f65-9D91-7224C49458BB}"/>
                <c:ext xmlns:c16="http://schemas.microsoft.com/office/drawing/2014/chart" uri="{C3380CC4-5D6E-409C-BE32-E72D297353CC}">
                  <c16:uniqueId val="{0000000B-155A-4BF0-B231-6CB29D0BF534}"/>
                </c:ext>
              </c:extLst>
            </c:dLbl>
            <c:numFmt formatCode="#,##0" sourceLinked="0"/>
            <c:spPr>
              <a:noFill/>
              <a:ln>
                <a:noFill/>
              </a:ln>
              <a:effectLst/>
            </c:spPr>
            <c:txPr>
              <a:bodyPr rot="0" spcFirstLastPara="1" vertOverflow="ellipsis" vert="horz" wrap="square" anchor="ctr" anchorCtr="1"/>
              <a:lstStyle/>
              <a:p>
                <a:pPr>
                  <a:defRPr sz="800" b="0" i="0" u="none" strike="noStrike" kern="1200" baseline="0">
                    <a:solidFill>
                      <a:srgbClr val="FF0000"/>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Tabelle1!$A$2:$A$10</c:f>
              <c:numCache>
                <c:formatCode>General</c:formatCode>
                <c:ptCount val="9"/>
                <c:pt idx="0">
                  <c:v>2001</c:v>
                </c:pt>
                <c:pt idx="1">
                  <c:v>2002</c:v>
                </c:pt>
                <c:pt idx="2">
                  <c:v>2003</c:v>
                </c:pt>
                <c:pt idx="3">
                  <c:v>2004</c:v>
                </c:pt>
                <c:pt idx="4">
                  <c:v>2005</c:v>
                </c:pt>
                <c:pt idx="5">
                  <c:v>2006</c:v>
                </c:pt>
                <c:pt idx="6">
                  <c:v>2007</c:v>
                </c:pt>
                <c:pt idx="7">
                  <c:v>2008</c:v>
                </c:pt>
                <c:pt idx="8">
                  <c:v>2009</c:v>
                </c:pt>
              </c:numCache>
            </c:numRef>
          </c:cat>
          <c:val>
            <c:numRef>
              <c:f>Tabelle1!$B$2:$B$10</c:f>
              <c:numCache>
                <c:formatCode>0</c:formatCode>
                <c:ptCount val="9"/>
                <c:pt idx="0">
                  <c:v>100</c:v>
                </c:pt>
                <c:pt idx="1">
                  <c:v>107.5</c:v>
                </c:pt>
                <c:pt idx="2">
                  <c:v>115</c:v>
                </c:pt>
                <c:pt idx="3">
                  <c:v>121</c:v>
                </c:pt>
                <c:pt idx="4">
                  <c:v>127</c:v>
                </c:pt>
                <c:pt idx="5">
                  <c:v>133</c:v>
                </c:pt>
                <c:pt idx="6">
                  <c:v>139</c:v>
                </c:pt>
                <c:pt idx="7">
                  <c:v>145</c:v>
                </c:pt>
                <c:pt idx="8">
                  <c:v>186</c:v>
                </c:pt>
              </c:numCache>
            </c:numRef>
          </c:val>
          <c:smooth val="0"/>
          <c:extLst>
            <c:ext xmlns:c16="http://schemas.microsoft.com/office/drawing/2014/chart" uri="{C3380CC4-5D6E-409C-BE32-E72D297353CC}">
              <c16:uniqueId val="{0000002B-155A-4BF0-B231-6CB29D0BF534}"/>
            </c:ext>
          </c:extLst>
        </c:ser>
        <c:ser>
          <c:idx val="1"/>
          <c:order val="1"/>
          <c:tx>
            <c:strRef>
              <c:f>Tabelle1!$C$1</c:f>
              <c:strCache>
                <c:ptCount val="1"/>
                <c:pt idx="0">
                  <c:v>Marktanteile Gewinnermarken</c:v>
                </c:pt>
              </c:strCache>
            </c:strRef>
          </c:tx>
          <c:spPr>
            <a:ln w="12700" cap="rnd">
              <a:solidFill>
                <a:srgbClr val="FF0000"/>
              </a:solidFill>
              <a:prstDash val="sysDash"/>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2C-155A-4BF0-B231-6CB29D0BF534}"/>
                </c:ext>
              </c:extLst>
            </c:dLbl>
            <c:dLbl>
              <c:idx val="1"/>
              <c:delete val="1"/>
              <c:extLst>
                <c:ext xmlns:c15="http://schemas.microsoft.com/office/drawing/2012/chart" uri="{CE6537A1-D6FC-4f65-9D91-7224C49458BB}"/>
                <c:ext xmlns:c16="http://schemas.microsoft.com/office/drawing/2014/chart" uri="{C3380CC4-5D6E-409C-BE32-E72D297353CC}">
                  <c16:uniqueId val="{0000002D-155A-4BF0-B231-6CB29D0BF534}"/>
                </c:ext>
              </c:extLst>
            </c:dLbl>
            <c:dLbl>
              <c:idx val="2"/>
              <c:layout>
                <c:manualLayout>
                  <c:x val="-4.5182621761832006E-2"/>
                  <c:y val="-5.7877820831686098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155A-4BF0-B231-6CB29D0BF534}"/>
                </c:ext>
              </c:extLst>
            </c:dLbl>
            <c:dLbl>
              <c:idx val="3"/>
              <c:delete val="1"/>
              <c:extLst>
                <c:ext xmlns:c15="http://schemas.microsoft.com/office/drawing/2012/chart" uri="{CE6537A1-D6FC-4f65-9D91-7224C49458BB}"/>
                <c:ext xmlns:c16="http://schemas.microsoft.com/office/drawing/2014/chart" uri="{C3380CC4-5D6E-409C-BE32-E72D297353CC}">
                  <c16:uniqueId val="{0000002F-155A-4BF0-B231-6CB29D0BF534}"/>
                </c:ext>
              </c:extLst>
            </c:dLbl>
            <c:dLbl>
              <c:idx val="4"/>
              <c:delete val="1"/>
              <c:extLst>
                <c:ext xmlns:c15="http://schemas.microsoft.com/office/drawing/2012/chart" uri="{CE6537A1-D6FC-4f65-9D91-7224C49458BB}"/>
                <c:ext xmlns:c16="http://schemas.microsoft.com/office/drawing/2014/chart" uri="{C3380CC4-5D6E-409C-BE32-E72D297353CC}">
                  <c16:uniqueId val="{00000030-155A-4BF0-B231-6CB29D0BF534}"/>
                </c:ext>
              </c:extLst>
            </c:dLbl>
            <c:dLbl>
              <c:idx val="5"/>
              <c:delete val="1"/>
              <c:extLst>
                <c:ext xmlns:c15="http://schemas.microsoft.com/office/drawing/2012/chart" uri="{CE6537A1-D6FC-4f65-9D91-7224C49458BB}"/>
                <c:ext xmlns:c16="http://schemas.microsoft.com/office/drawing/2014/chart" uri="{C3380CC4-5D6E-409C-BE32-E72D297353CC}">
                  <c16:uniqueId val="{00000031-155A-4BF0-B231-6CB29D0BF534}"/>
                </c:ext>
              </c:extLst>
            </c:dLbl>
            <c:dLbl>
              <c:idx val="6"/>
              <c:delete val="1"/>
              <c:extLst>
                <c:ext xmlns:c15="http://schemas.microsoft.com/office/drawing/2012/chart" uri="{CE6537A1-D6FC-4f65-9D91-7224C49458BB}"/>
                <c:ext xmlns:c16="http://schemas.microsoft.com/office/drawing/2014/chart" uri="{C3380CC4-5D6E-409C-BE32-E72D297353CC}">
                  <c16:uniqueId val="{00000032-155A-4BF0-B231-6CB29D0BF534}"/>
                </c:ext>
              </c:extLst>
            </c:dLbl>
            <c:dLbl>
              <c:idx val="8"/>
              <c:layout>
                <c:manualLayout>
                  <c:x val="-1.8229018014539227E-2"/>
                  <c:y val="3.376206215181686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155A-4BF0-B231-6CB29D0BF534}"/>
                </c:ext>
              </c:extLst>
            </c:dLbl>
            <c:numFmt formatCode="#,##0" sourceLinked="0"/>
            <c:spPr>
              <a:noFill/>
              <a:ln>
                <a:noFill/>
              </a:ln>
              <a:effectLst/>
            </c:spPr>
            <c:txPr>
              <a:bodyPr rot="0" spcFirstLastPara="1" vertOverflow="ellipsis" vert="horz" wrap="square" anchor="ctr" anchorCtr="1"/>
              <a:lstStyle/>
              <a:p>
                <a:pPr>
                  <a:defRPr sz="800" b="0" i="0" u="none" strike="noStrike" kern="1200" baseline="0">
                    <a:solidFill>
                      <a:srgbClr val="FF0000"/>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Tabelle1!$A$2:$A$10</c:f>
              <c:numCache>
                <c:formatCode>General</c:formatCode>
                <c:ptCount val="9"/>
                <c:pt idx="0">
                  <c:v>2001</c:v>
                </c:pt>
                <c:pt idx="1">
                  <c:v>2002</c:v>
                </c:pt>
                <c:pt idx="2">
                  <c:v>2003</c:v>
                </c:pt>
                <c:pt idx="3">
                  <c:v>2004</c:v>
                </c:pt>
                <c:pt idx="4">
                  <c:v>2005</c:v>
                </c:pt>
                <c:pt idx="5">
                  <c:v>2006</c:v>
                </c:pt>
                <c:pt idx="6">
                  <c:v>2007</c:v>
                </c:pt>
                <c:pt idx="7">
                  <c:v>2008</c:v>
                </c:pt>
                <c:pt idx="8">
                  <c:v>2009</c:v>
                </c:pt>
              </c:numCache>
            </c:numRef>
          </c:cat>
          <c:val>
            <c:numRef>
              <c:f>Tabelle1!$C$2:$C$10</c:f>
              <c:numCache>
                <c:formatCode>0</c:formatCode>
                <c:ptCount val="9"/>
                <c:pt idx="0">
                  <c:v>100</c:v>
                </c:pt>
                <c:pt idx="1">
                  <c:v>108</c:v>
                </c:pt>
                <c:pt idx="2">
                  <c:v>116</c:v>
                </c:pt>
                <c:pt idx="3">
                  <c:v>118.4</c:v>
                </c:pt>
                <c:pt idx="4">
                  <c:v>120.80000000000001</c:v>
                </c:pt>
                <c:pt idx="5">
                  <c:v>123.20000000000002</c:v>
                </c:pt>
                <c:pt idx="6">
                  <c:v>125.60000000000002</c:v>
                </c:pt>
                <c:pt idx="7">
                  <c:v>128</c:v>
                </c:pt>
                <c:pt idx="8">
                  <c:v>140</c:v>
                </c:pt>
              </c:numCache>
            </c:numRef>
          </c:val>
          <c:smooth val="0"/>
          <c:extLst>
            <c:ext xmlns:c16="http://schemas.microsoft.com/office/drawing/2014/chart" uri="{C3380CC4-5D6E-409C-BE32-E72D297353CC}">
              <c16:uniqueId val="{00000034-155A-4BF0-B231-6CB29D0BF534}"/>
            </c:ext>
          </c:extLst>
        </c:ser>
        <c:ser>
          <c:idx val="3"/>
          <c:order val="2"/>
          <c:tx>
            <c:strRef>
              <c:f>Tabelle1!$E$1</c:f>
              <c:strCache>
                <c:ptCount val="1"/>
                <c:pt idx="0">
                  <c:v>Werbeinvestitionen Verlierermarken</c:v>
                </c:pt>
              </c:strCache>
            </c:strRef>
          </c:tx>
          <c:spPr>
            <a:ln w="12700" cap="rnd">
              <a:solidFill>
                <a:schemeClr val="bg1">
                  <a:lumMod val="50000"/>
                </a:schemeClr>
              </a:solidFill>
              <a:prstDash val="solid"/>
              <a:round/>
            </a:ln>
            <a:effectLst/>
          </c:spPr>
          <c:marker>
            <c:symbol val="none"/>
          </c:marker>
          <c:dLbls>
            <c:dLbl>
              <c:idx val="0"/>
              <c:layout>
                <c:manualLayout>
                  <c:x val="-8.7806608129207736E-2"/>
                  <c:y val="-9.6463034719476756E-3"/>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155A-4BF0-B231-6CB29D0BF534}"/>
                </c:ext>
              </c:extLst>
            </c:dLbl>
            <c:dLbl>
              <c:idx val="1"/>
              <c:delete val="1"/>
              <c:extLst>
                <c:ext xmlns:c15="http://schemas.microsoft.com/office/drawing/2012/chart" uri="{CE6537A1-D6FC-4f65-9D91-7224C49458BB}"/>
                <c:ext xmlns:c16="http://schemas.microsoft.com/office/drawing/2014/chart" uri="{C3380CC4-5D6E-409C-BE32-E72D297353CC}">
                  <c16:uniqueId val="{00000036-155A-4BF0-B231-6CB29D0BF534}"/>
                </c:ext>
              </c:extLst>
            </c:dLbl>
            <c:dLbl>
              <c:idx val="2"/>
              <c:layout>
                <c:manualLayout>
                  <c:x val="-3.7659914712153519E-2"/>
                  <c:y val="4.340836562376436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155A-4BF0-B231-6CB29D0BF534}"/>
                </c:ext>
              </c:extLst>
            </c:dLbl>
            <c:dLbl>
              <c:idx val="3"/>
              <c:delete val="1"/>
              <c:extLst>
                <c:ext xmlns:c15="http://schemas.microsoft.com/office/drawing/2012/chart" uri="{CE6537A1-D6FC-4f65-9D91-7224C49458BB}"/>
                <c:ext xmlns:c16="http://schemas.microsoft.com/office/drawing/2014/chart" uri="{C3380CC4-5D6E-409C-BE32-E72D297353CC}">
                  <c16:uniqueId val="{00000038-155A-4BF0-B231-6CB29D0BF534}"/>
                </c:ext>
              </c:extLst>
            </c:dLbl>
            <c:dLbl>
              <c:idx val="4"/>
              <c:delete val="1"/>
              <c:extLst>
                <c:ext xmlns:c15="http://schemas.microsoft.com/office/drawing/2012/chart" uri="{CE6537A1-D6FC-4f65-9D91-7224C49458BB}"/>
                <c:ext xmlns:c16="http://schemas.microsoft.com/office/drawing/2014/chart" uri="{C3380CC4-5D6E-409C-BE32-E72D297353CC}">
                  <c16:uniqueId val="{00000039-155A-4BF0-B231-6CB29D0BF534}"/>
                </c:ext>
              </c:extLst>
            </c:dLbl>
            <c:dLbl>
              <c:idx val="5"/>
              <c:delete val="1"/>
              <c:extLst>
                <c:ext xmlns:c15="http://schemas.microsoft.com/office/drawing/2012/chart" uri="{CE6537A1-D6FC-4f65-9D91-7224C49458BB}"/>
                <c:ext xmlns:c16="http://schemas.microsoft.com/office/drawing/2014/chart" uri="{C3380CC4-5D6E-409C-BE32-E72D297353CC}">
                  <c16:uniqueId val="{0000003A-155A-4BF0-B231-6CB29D0BF534}"/>
                </c:ext>
              </c:extLst>
            </c:dLbl>
            <c:dLbl>
              <c:idx val="6"/>
              <c:delete val="1"/>
              <c:extLst>
                <c:ext xmlns:c15="http://schemas.microsoft.com/office/drawing/2012/chart" uri="{CE6537A1-D6FC-4f65-9D91-7224C49458BB}"/>
                <c:ext xmlns:c16="http://schemas.microsoft.com/office/drawing/2014/chart" uri="{C3380CC4-5D6E-409C-BE32-E72D297353CC}">
                  <c16:uniqueId val="{0000003B-155A-4BF0-B231-6CB29D0BF534}"/>
                </c:ext>
              </c:extLst>
            </c:dLbl>
            <c:dLbl>
              <c:idx val="7"/>
              <c:layout>
                <c:manualLayout>
                  <c:x val="-3.7673345869079798E-2"/>
                  <c:y val="3.85852138877906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C-155A-4BF0-B231-6CB29D0BF534}"/>
                </c:ext>
              </c:extLst>
            </c:dLbl>
            <c:dLbl>
              <c:idx val="8"/>
              <c:layout>
                <c:manualLayout>
                  <c:x val="-3.4133816295351144E-2"/>
                  <c:y val="3.8585213887790702E-2"/>
                </c:manualLayout>
              </c:layout>
              <c:dLblPos val="r"/>
              <c:showLegendKey val="0"/>
              <c:showVal val="1"/>
              <c:showCatName val="0"/>
              <c:showSerName val="0"/>
              <c:showPercent val="0"/>
              <c:showBubbleSize val="0"/>
              <c:extLst>
                <c:ext xmlns:c15="http://schemas.microsoft.com/office/drawing/2012/chart" uri="{CE6537A1-D6FC-4f65-9D91-7224C49458BB}">
                  <c15:layout>
                    <c:manualLayout>
                      <c:w val="5.4024520255863538E-2"/>
                      <c:h val="9.1639882983502924E-2"/>
                    </c:manualLayout>
                  </c15:layout>
                </c:ext>
                <c:ext xmlns:c16="http://schemas.microsoft.com/office/drawing/2014/chart" uri="{C3380CC4-5D6E-409C-BE32-E72D297353CC}">
                  <c16:uniqueId val="{0000003D-155A-4BF0-B231-6CB29D0BF534}"/>
                </c:ext>
              </c:extLst>
            </c:dLbl>
            <c:numFmt formatCode="#,##0" sourceLinked="0"/>
            <c:spPr>
              <a:noFill/>
              <a:ln>
                <a:noFill/>
              </a:ln>
              <a:effectLst/>
            </c:spPr>
            <c:txPr>
              <a:bodyPr rot="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de-DE"/>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Tabelle1!$A$2:$A$10</c:f>
              <c:numCache>
                <c:formatCode>General</c:formatCode>
                <c:ptCount val="9"/>
                <c:pt idx="0">
                  <c:v>2001</c:v>
                </c:pt>
                <c:pt idx="1">
                  <c:v>2002</c:v>
                </c:pt>
                <c:pt idx="2">
                  <c:v>2003</c:v>
                </c:pt>
                <c:pt idx="3">
                  <c:v>2004</c:v>
                </c:pt>
                <c:pt idx="4">
                  <c:v>2005</c:v>
                </c:pt>
                <c:pt idx="5">
                  <c:v>2006</c:v>
                </c:pt>
                <c:pt idx="6">
                  <c:v>2007</c:v>
                </c:pt>
                <c:pt idx="7">
                  <c:v>2008</c:v>
                </c:pt>
                <c:pt idx="8">
                  <c:v>2009</c:v>
                </c:pt>
              </c:numCache>
            </c:numRef>
          </c:cat>
          <c:val>
            <c:numRef>
              <c:f>Tabelle1!$E$2:$E$10</c:f>
              <c:numCache>
                <c:formatCode>0</c:formatCode>
                <c:ptCount val="9"/>
                <c:pt idx="0" formatCode="General">
                  <c:v>100</c:v>
                </c:pt>
                <c:pt idx="1">
                  <c:v>83</c:v>
                </c:pt>
                <c:pt idx="2" formatCode="General">
                  <c:v>66</c:v>
                </c:pt>
                <c:pt idx="3" formatCode="General">
                  <c:v>67.400000000000006</c:v>
                </c:pt>
                <c:pt idx="4" formatCode="General">
                  <c:v>68.800000000000011</c:v>
                </c:pt>
                <c:pt idx="5" formatCode="General">
                  <c:v>70.200000000000017</c:v>
                </c:pt>
                <c:pt idx="6" formatCode="General">
                  <c:v>71.600000000000023</c:v>
                </c:pt>
                <c:pt idx="7" formatCode="General">
                  <c:v>73</c:v>
                </c:pt>
                <c:pt idx="8" formatCode="General">
                  <c:v>67</c:v>
                </c:pt>
              </c:numCache>
            </c:numRef>
          </c:val>
          <c:smooth val="0"/>
          <c:extLst>
            <c:ext xmlns:c16="http://schemas.microsoft.com/office/drawing/2014/chart" uri="{C3380CC4-5D6E-409C-BE32-E72D297353CC}">
              <c16:uniqueId val="{0000003E-155A-4BF0-B231-6CB29D0BF534}"/>
            </c:ext>
          </c:extLst>
        </c:ser>
        <c:ser>
          <c:idx val="2"/>
          <c:order val="3"/>
          <c:tx>
            <c:strRef>
              <c:f>Tabelle1!$D$1</c:f>
              <c:strCache>
                <c:ptCount val="1"/>
                <c:pt idx="0">
                  <c:v>Marktanteile Verlierermarken</c:v>
                </c:pt>
              </c:strCache>
            </c:strRef>
          </c:tx>
          <c:spPr>
            <a:ln w="12700" cap="rnd">
              <a:solidFill>
                <a:schemeClr val="bg1">
                  <a:lumMod val="50000"/>
                </a:schemeClr>
              </a:solidFill>
              <a:prstDash val="sysDash"/>
              <a:round/>
            </a:ln>
            <a:effectLst/>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3F-155A-4BF0-B231-6CB29D0BF534}"/>
                </c:ext>
              </c:extLst>
            </c:dLbl>
            <c:dLbl>
              <c:idx val="1"/>
              <c:delete val="1"/>
              <c:extLst>
                <c:ext xmlns:c15="http://schemas.microsoft.com/office/drawing/2012/chart" uri="{CE6537A1-D6FC-4f65-9D91-7224C49458BB}"/>
                <c:ext xmlns:c16="http://schemas.microsoft.com/office/drawing/2014/chart" uri="{C3380CC4-5D6E-409C-BE32-E72D297353CC}">
                  <c16:uniqueId val="{00000040-155A-4BF0-B231-6CB29D0BF534}"/>
                </c:ext>
              </c:extLst>
            </c:dLbl>
            <c:dLbl>
              <c:idx val="2"/>
              <c:layout>
                <c:manualLayout>
                  <c:x val="-3.7673371521968743E-2"/>
                  <c:y val="-3.57948063436313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1-155A-4BF0-B231-6CB29D0BF534}"/>
                </c:ext>
              </c:extLst>
            </c:dLbl>
            <c:dLbl>
              <c:idx val="3"/>
              <c:delete val="1"/>
              <c:extLst>
                <c:ext xmlns:c15="http://schemas.microsoft.com/office/drawing/2012/chart" uri="{CE6537A1-D6FC-4f65-9D91-7224C49458BB}"/>
                <c:ext xmlns:c16="http://schemas.microsoft.com/office/drawing/2014/chart" uri="{C3380CC4-5D6E-409C-BE32-E72D297353CC}">
                  <c16:uniqueId val="{00000042-155A-4BF0-B231-6CB29D0BF534}"/>
                </c:ext>
              </c:extLst>
            </c:dLbl>
            <c:dLbl>
              <c:idx val="4"/>
              <c:delete val="1"/>
              <c:extLst>
                <c:ext xmlns:c15="http://schemas.microsoft.com/office/drawing/2012/chart" uri="{CE6537A1-D6FC-4f65-9D91-7224C49458BB}"/>
                <c:ext xmlns:c16="http://schemas.microsoft.com/office/drawing/2014/chart" uri="{C3380CC4-5D6E-409C-BE32-E72D297353CC}">
                  <c16:uniqueId val="{00000043-155A-4BF0-B231-6CB29D0BF534}"/>
                </c:ext>
              </c:extLst>
            </c:dLbl>
            <c:dLbl>
              <c:idx val="5"/>
              <c:delete val="1"/>
              <c:extLst>
                <c:ext xmlns:c15="http://schemas.microsoft.com/office/drawing/2012/chart" uri="{CE6537A1-D6FC-4f65-9D91-7224C49458BB}"/>
                <c:ext xmlns:c16="http://schemas.microsoft.com/office/drawing/2014/chart" uri="{C3380CC4-5D6E-409C-BE32-E72D297353CC}">
                  <c16:uniqueId val="{00000044-155A-4BF0-B231-6CB29D0BF534}"/>
                </c:ext>
              </c:extLst>
            </c:dLbl>
            <c:dLbl>
              <c:idx val="6"/>
              <c:delete val="1"/>
              <c:extLst>
                <c:ext xmlns:c15="http://schemas.microsoft.com/office/drawing/2012/chart" uri="{CE6537A1-D6FC-4f65-9D91-7224C49458BB}"/>
                <c:ext xmlns:c16="http://schemas.microsoft.com/office/drawing/2014/chart" uri="{C3380CC4-5D6E-409C-BE32-E72D297353CC}">
                  <c16:uniqueId val="{00000045-155A-4BF0-B231-6CB29D0BF534}"/>
                </c:ext>
              </c:extLst>
            </c:dLbl>
            <c:dLbl>
              <c:idx val="7"/>
              <c:layout>
                <c:manualLayout>
                  <c:x val="-3.7673345869079798E-2"/>
                  <c:y val="-3.85852138877907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6-155A-4BF0-B231-6CB29D0BF534}"/>
                </c:ext>
              </c:extLst>
            </c:dLbl>
            <c:dLbl>
              <c:idx val="8"/>
              <c:layout>
                <c:manualLayout>
                  <c:x val="-3.7673345869079798E-2"/>
                  <c:y val="-2.41157586798691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47-155A-4BF0-B231-6CB29D0BF534}"/>
                </c:ext>
              </c:extLst>
            </c:dLbl>
            <c:spPr>
              <a:noFill/>
              <a:ln>
                <a:noFill/>
              </a:ln>
              <a:effectLst/>
            </c:spPr>
            <c:txPr>
              <a:bodyPr rot="0" spcFirstLastPara="1" vertOverflow="ellipsis" vert="horz" wrap="square" anchor="ctr" anchorCtr="1"/>
              <a:lstStyle/>
              <a:p>
                <a:pPr algn="ctr">
                  <a:defRPr sz="800" b="0" i="0" u="none" strike="noStrike" kern="1200" baseline="0">
                    <a:solidFill>
                      <a:schemeClr val="bg1">
                        <a:lumMod val="50000"/>
                      </a:schemeClr>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2001</c:v>
                </c:pt>
                <c:pt idx="1">
                  <c:v>2002</c:v>
                </c:pt>
                <c:pt idx="2">
                  <c:v>2003</c:v>
                </c:pt>
                <c:pt idx="3">
                  <c:v>2004</c:v>
                </c:pt>
                <c:pt idx="4">
                  <c:v>2005</c:v>
                </c:pt>
                <c:pt idx="5">
                  <c:v>2006</c:v>
                </c:pt>
                <c:pt idx="6">
                  <c:v>2007</c:v>
                </c:pt>
                <c:pt idx="7">
                  <c:v>2008</c:v>
                </c:pt>
                <c:pt idx="8">
                  <c:v>2009</c:v>
                </c:pt>
              </c:numCache>
            </c:numRef>
          </c:cat>
          <c:val>
            <c:numRef>
              <c:f>Tabelle1!$D$2:$D$10</c:f>
              <c:numCache>
                <c:formatCode>0</c:formatCode>
                <c:ptCount val="9"/>
                <c:pt idx="0" formatCode="General">
                  <c:v>100</c:v>
                </c:pt>
                <c:pt idx="1">
                  <c:v>94</c:v>
                </c:pt>
                <c:pt idx="2" formatCode="General">
                  <c:v>88</c:v>
                </c:pt>
                <c:pt idx="3" formatCode="General">
                  <c:v>88.8</c:v>
                </c:pt>
                <c:pt idx="4" formatCode="General">
                  <c:v>89.6</c:v>
                </c:pt>
                <c:pt idx="5" formatCode="General">
                  <c:v>90.399999999999991</c:v>
                </c:pt>
                <c:pt idx="6" formatCode="General">
                  <c:v>91.199999999999989</c:v>
                </c:pt>
                <c:pt idx="7" formatCode="General">
                  <c:v>93</c:v>
                </c:pt>
                <c:pt idx="8" formatCode="General">
                  <c:v>84</c:v>
                </c:pt>
              </c:numCache>
            </c:numRef>
          </c:val>
          <c:smooth val="0"/>
          <c:extLst>
            <c:ext xmlns:c16="http://schemas.microsoft.com/office/drawing/2014/chart" uri="{C3380CC4-5D6E-409C-BE32-E72D297353CC}">
              <c16:uniqueId val="{00000048-155A-4BF0-B231-6CB29D0BF534}"/>
            </c:ext>
          </c:extLst>
        </c:ser>
        <c:dLbls>
          <c:showLegendKey val="0"/>
          <c:showVal val="0"/>
          <c:showCatName val="0"/>
          <c:showSerName val="0"/>
          <c:showPercent val="0"/>
          <c:showBubbleSize val="0"/>
        </c:dLbls>
        <c:smooth val="0"/>
        <c:axId val="602183232"/>
        <c:axId val="602183624"/>
      </c:lineChart>
      <c:catAx>
        <c:axId val="602183232"/>
        <c:scaling>
          <c:orientation val="minMax"/>
        </c:scaling>
        <c:delete val="0"/>
        <c:axPos val="b"/>
        <c:numFmt formatCode="General" sourceLinked="1"/>
        <c:majorTickMark val="none"/>
        <c:minorTickMark val="none"/>
        <c:tickLblPos val="nextTo"/>
        <c:spPr>
          <a:noFill/>
          <a:ln w="9525" cap="flat" cmpd="sng" algn="ctr">
            <a:solidFill>
              <a:schemeClr val="bg2">
                <a:lumMod val="75000"/>
              </a:schemeClr>
            </a:solidFill>
            <a:round/>
          </a:ln>
          <a:effectLst/>
        </c:spPr>
        <c:txPr>
          <a:bodyPr rot="-60000000" spcFirstLastPara="1" vertOverflow="ellipsis" vert="horz" wrap="square" anchor="ctr" anchorCtr="1"/>
          <a:lstStyle/>
          <a:p>
            <a:pPr>
              <a:defRPr sz="700" b="0" i="0" u="none" strike="noStrike" kern="1200" baseline="0">
                <a:solidFill>
                  <a:schemeClr val="bg1">
                    <a:lumMod val="50000"/>
                  </a:schemeClr>
                </a:solidFill>
                <a:latin typeface="+mn-lt"/>
                <a:ea typeface="+mn-ea"/>
                <a:cs typeface="+mn-cs"/>
              </a:defRPr>
            </a:pPr>
            <a:endParaRPr lang="de-DE"/>
          </a:p>
        </c:txPr>
        <c:crossAx val="602183624"/>
        <c:crosses val="autoZero"/>
        <c:auto val="1"/>
        <c:lblAlgn val="ctr"/>
        <c:lblOffset val="100"/>
        <c:noMultiLvlLbl val="0"/>
      </c:catAx>
      <c:valAx>
        <c:axId val="602183624"/>
        <c:scaling>
          <c:orientation val="minMax"/>
          <c:max val="200"/>
          <c:min val="50"/>
        </c:scaling>
        <c:delete val="1"/>
        <c:axPos val="l"/>
        <c:numFmt formatCode="#,##0" sourceLinked="0"/>
        <c:majorTickMark val="out"/>
        <c:minorTickMark val="none"/>
        <c:tickLblPos val="nextTo"/>
        <c:crossAx val="602183232"/>
        <c:crosses val="autoZero"/>
        <c:crossBetween val="between"/>
        <c:majorUnit val="25"/>
      </c:valAx>
      <c:spPr>
        <a:noFill/>
        <a:ln>
          <a:noFill/>
        </a:ln>
        <a:effectLst/>
      </c:spPr>
    </c:plotArea>
    <c:legend>
      <c:legendPos val="b"/>
      <c:layout>
        <c:manualLayout>
          <c:xMode val="edge"/>
          <c:yMode val="edge"/>
          <c:x val="5.9316815808471701E-2"/>
          <c:y val="0.87345796813149967"/>
          <c:w val="0.92531982942430702"/>
          <c:h val="0.1265420318685003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bg1">
                  <a:lumMod val="50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solidFill>
            <a:schemeClr val="bg2"/>
          </a:solidFill>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Marktanteil</c:v>
                </c:pt>
              </c:strCache>
            </c:strRef>
          </c:tx>
          <c:spPr>
            <a:solidFill>
              <a:srgbClr val="FF0000"/>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811E-4853-8253-A198677A481F}"/>
              </c:ext>
            </c:extLst>
          </c:dPt>
          <c:dPt>
            <c:idx val="1"/>
            <c:invertIfNegative val="0"/>
            <c:bubble3D val="0"/>
            <c:spPr>
              <a:solidFill>
                <a:srgbClr val="FF0000"/>
              </a:solidFill>
              <a:ln>
                <a:noFill/>
              </a:ln>
              <a:effectLst/>
            </c:spPr>
            <c:extLst>
              <c:ext xmlns:c16="http://schemas.microsoft.com/office/drawing/2014/chart" uri="{C3380CC4-5D6E-409C-BE32-E72D297353CC}">
                <c16:uniqueId val="{00000003-811E-4853-8253-A198677A481F}"/>
              </c:ext>
            </c:extLst>
          </c:dPt>
          <c:dLbls>
            <c:dLbl>
              <c:idx val="1"/>
              <c:layout>
                <c:manualLayout>
                  <c:x val="0"/>
                  <c:y val="-1.959823313440871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11E-4853-8253-A198677A481F}"/>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0"/>
              </c:ext>
            </c:extLst>
          </c:dLbls>
          <c:cat>
            <c:strRef>
              <c:f>Tabelle1!$A$2:$A$4</c:f>
              <c:strCache>
                <c:ptCount val="3"/>
                <c:pt idx="0">
                  <c:v>&lt;= 0%</c:v>
                </c:pt>
                <c:pt idx="1">
                  <c:v>0% - 8%</c:v>
                </c:pt>
                <c:pt idx="2">
                  <c:v>&gt; 8%</c:v>
                </c:pt>
              </c:strCache>
            </c:strRef>
          </c:cat>
          <c:val>
            <c:numRef>
              <c:f>Tabelle1!$B$2:$B$4</c:f>
              <c:numCache>
                <c:formatCode>0.0</c:formatCode>
                <c:ptCount val="3"/>
                <c:pt idx="0">
                  <c:v>1</c:v>
                </c:pt>
                <c:pt idx="1">
                  <c:v>1.4</c:v>
                </c:pt>
                <c:pt idx="2">
                  <c:v>4.5</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4-811E-4853-8253-A198677A481F}"/>
            </c:ext>
          </c:extLst>
        </c:ser>
        <c:dLbls>
          <c:dLblPos val="outEnd"/>
          <c:showLegendKey val="0"/>
          <c:showVal val="1"/>
          <c:showCatName val="0"/>
          <c:showSerName val="0"/>
          <c:showPercent val="0"/>
          <c:showBubbleSize val="0"/>
        </c:dLbls>
        <c:gapWidth val="159"/>
        <c:overlap val="100"/>
        <c:axId val="1529848480"/>
        <c:axId val="1529849464"/>
        <c:extLst/>
      </c:barChart>
      <c:catAx>
        <c:axId val="152984848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050" b="0" i="0" u="none" strike="noStrike" kern="1200" cap="all" baseline="0">
                <a:solidFill>
                  <a:schemeClr val="bg1">
                    <a:lumMod val="50000"/>
                  </a:schemeClr>
                </a:solidFill>
                <a:latin typeface="+mn-lt"/>
                <a:ea typeface="+mn-ea"/>
                <a:cs typeface="+mn-cs"/>
              </a:defRPr>
            </a:pPr>
            <a:endParaRPr lang="de-DE"/>
          </a:p>
        </c:txPr>
        <c:crossAx val="1529849464"/>
        <c:crosses val="autoZero"/>
        <c:auto val="1"/>
        <c:lblAlgn val="ctr"/>
        <c:lblOffset val="100"/>
        <c:noMultiLvlLbl val="0"/>
      </c:catAx>
      <c:valAx>
        <c:axId val="1529849464"/>
        <c:scaling>
          <c:orientation val="minMax"/>
          <c:max val="5"/>
          <c:min val="0"/>
        </c:scaling>
        <c:delete val="0"/>
        <c:axPos val="l"/>
        <c:majorGridlines>
          <c:spPr>
            <a:ln w="9525" cap="flat" cmpd="sng" algn="ctr">
              <a:solidFill>
                <a:schemeClr val="bg2">
                  <a:lumMod val="9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cap="all" baseline="0">
                <a:solidFill>
                  <a:schemeClr val="bg1">
                    <a:lumMod val="50000"/>
                  </a:schemeClr>
                </a:solidFill>
                <a:latin typeface="+mn-lt"/>
                <a:ea typeface="+mn-ea"/>
                <a:cs typeface="+mn-cs"/>
              </a:defRPr>
            </a:pPr>
            <a:endParaRPr lang="de-DE"/>
          </a:p>
        </c:txPr>
        <c:crossAx val="1529848480"/>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Spalte3</c:v>
                </c:pt>
              </c:strCache>
            </c:strRef>
          </c:tx>
          <c:spPr>
            <a:ln w="12700" cap="rnd">
              <a:solidFill>
                <a:schemeClr val="tx1"/>
              </a:solidFill>
              <a:round/>
            </a:ln>
            <a:effectLst/>
          </c:spPr>
          <c:marker>
            <c:symbol val="none"/>
          </c:marker>
          <c:cat>
            <c:numRef>
              <c:f>Tabelle1!$A$2:$A$8</c:f>
              <c:numCache>
                <c:formatCode>0%</c:formatCode>
                <c:ptCount val="7"/>
                <c:pt idx="0">
                  <c:v>0</c:v>
                </c:pt>
                <c:pt idx="1">
                  <c:v>0.02</c:v>
                </c:pt>
                <c:pt idx="2">
                  <c:v>0.04</c:v>
                </c:pt>
                <c:pt idx="3">
                  <c:v>0.06</c:v>
                </c:pt>
                <c:pt idx="4">
                  <c:v>0.08</c:v>
                </c:pt>
                <c:pt idx="5">
                  <c:v>0.1</c:v>
                </c:pt>
                <c:pt idx="6">
                  <c:v>0.12</c:v>
                </c:pt>
              </c:numCache>
            </c:numRef>
          </c:cat>
          <c:val>
            <c:numRef>
              <c:f>Tabelle1!$B$2:$B$8</c:f>
              <c:numCache>
                <c:formatCode>0%</c:formatCode>
                <c:ptCount val="7"/>
                <c:pt idx="0">
                  <c:v>0</c:v>
                </c:pt>
                <c:pt idx="1">
                  <c:v>0.02</c:v>
                </c:pt>
                <c:pt idx="2">
                  <c:v>0.04</c:v>
                </c:pt>
                <c:pt idx="3">
                  <c:v>0.06</c:v>
                </c:pt>
                <c:pt idx="4">
                  <c:v>0.08</c:v>
                </c:pt>
                <c:pt idx="5">
                  <c:v>0.1</c:v>
                </c:pt>
                <c:pt idx="6">
                  <c:v>0.12</c:v>
                </c:pt>
              </c:numCache>
            </c:numRef>
          </c:val>
          <c:smooth val="0"/>
          <c:extLst>
            <c:ext xmlns:c16="http://schemas.microsoft.com/office/drawing/2014/chart" uri="{C3380CC4-5D6E-409C-BE32-E72D297353CC}">
              <c16:uniqueId val="{00000000-6939-4851-B365-E77765568261}"/>
            </c:ext>
          </c:extLst>
        </c:ser>
        <c:dLbls>
          <c:showLegendKey val="0"/>
          <c:showVal val="0"/>
          <c:showCatName val="0"/>
          <c:showSerName val="0"/>
          <c:showPercent val="0"/>
          <c:showBubbleSize val="0"/>
        </c:dLbls>
        <c:smooth val="0"/>
        <c:axId val="897125000"/>
        <c:axId val="897133856"/>
      </c:lineChart>
      <c:catAx>
        <c:axId val="89712500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de-DE"/>
          </a:p>
        </c:txPr>
        <c:crossAx val="897133856"/>
        <c:crossesAt val="0"/>
        <c:auto val="1"/>
        <c:lblAlgn val="ctr"/>
        <c:lblOffset val="100"/>
        <c:noMultiLvlLbl val="0"/>
      </c:catAx>
      <c:valAx>
        <c:axId val="897133856"/>
        <c:scaling>
          <c:orientation val="minMax"/>
          <c:max val="0.1200000000000000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1">
                    <a:lumMod val="50000"/>
                  </a:schemeClr>
                </a:solidFill>
                <a:latin typeface="+mn-lt"/>
                <a:ea typeface="+mn-ea"/>
                <a:cs typeface="+mn-cs"/>
              </a:defRPr>
            </a:pPr>
            <a:endParaRPr lang="de-DE"/>
          </a:p>
        </c:txPr>
        <c:crossAx val="89712500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Tabelle1!$B$1</c:f>
              <c:strCache>
                <c:ptCount val="1"/>
                <c:pt idx="0">
                  <c:v>Preisaktionen</c:v>
                </c:pt>
              </c:strCache>
            </c:strRef>
          </c:tx>
          <c:spPr>
            <a:solidFill>
              <a:srgbClr val="FF0000"/>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2AE6-4085-B349-9F197091866C}"/>
              </c:ext>
            </c:extLst>
          </c:dPt>
          <c:dPt>
            <c:idx val="1"/>
            <c:invertIfNegative val="0"/>
            <c:bubble3D val="0"/>
            <c:spPr>
              <a:solidFill>
                <a:srgbClr val="FF0000"/>
              </a:solidFill>
              <a:ln>
                <a:noFill/>
              </a:ln>
              <a:effectLst/>
            </c:spPr>
            <c:extLst>
              <c:ext xmlns:c16="http://schemas.microsoft.com/office/drawing/2014/chart" uri="{C3380CC4-5D6E-409C-BE32-E72D297353CC}">
                <c16:uniqueId val="{00000003-2AE6-4085-B349-9F197091866C}"/>
              </c:ext>
            </c:extLst>
          </c:dPt>
          <c:dLbls>
            <c:dLbl>
              <c:idx val="1"/>
              <c:layout>
                <c:manualLayout>
                  <c:x val="0"/>
                  <c:y val="-1.959823313440871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AE6-4085-B349-9F197091866C}"/>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0"/>
              </c:ext>
            </c:extLst>
          </c:dLbls>
          <c:cat>
            <c:strRef>
              <c:f>Tabelle1!$A$2:$A$3</c:f>
              <c:strCache>
                <c:ptCount val="2"/>
                <c:pt idx="0">
                  <c:v>Marktanteile gewonnen</c:v>
                </c:pt>
                <c:pt idx="1">
                  <c:v>Marktanteile verloren</c:v>
                </c:pt>
              </c:strCache>
            </c:strRef>
          </c:cat>
          <c:val>
            <c:numRef>
              <c:f>Tabelle1!$B$2:$B$3</c:f>
              <c:numCache>
                <c:formatCode>0.0</c:formatCode>
                <c:ptCount val="2"/>
                <c:pt idx="0">
                  <c:v>10</c:v>
                </c:pt>
                <c:pt idx="1">
                  <c:v>31</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4-2AE6-4085-B349-9F197091866C}"/>
            </c:ext>
          </c:extLst>
        </c:ser>
        <c:dLbls>
          <c:dLblPos val="outEnd"/>
          <c:showLegendKey val="0"/>
          <c:showVal val="1"/>
          <c:showCatName val="0"/>
          <c:showSerName val="0"/>
          <c:showPercent val="0"/>
          <c:showBubbleSize val="0"/>
        </c:dLbls>
        <c:gapWidth val="150"/>
        <c:axId val="1529848480"/>
        <c:axId val="1529849464"/>
        <c:extLst/>
      </c:barChart>
      <c:catAx>
        <c:axId val="1529848480"/>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000" b="0" i="0" u="none" strike="noStrike" kern="1200" cap="none" baseline="0">
                <a:solidFill>
                  <a:schemeClr val="bg1">
                    <a:lumMod val="50000"/>
                  </a:schemeClr>
                </a:solidFill>
                <a:latin typeface="+mn-lt"/>
                <a:ea typeface="+mn-ea"/>
                <a:cs typeface="+mn-cs"/>
              </a:defRPr>
            </a:pPr>
            <a:endParaRPr lang="de-DE"/>
          </a:p>
        </c:txPr>
        <c:crossAx val="1529849464"/>
        <c:crosses val="autoZero"/>
        <c:auto val="1"/>
        <c:lblAlgn val="ctr"/>
        <c:lblOffset val="100"/>
        <c:noMultiLvlLbl val="0"/>
      </c:catAx>
      <c:valAx>
        <c:axId val="1529849464"/>
        <c:scaling>
          <c:orientation val="minMax"/>
          <c:max val="50"/>
          <c:min val="0"/>
        </c:scaling>
        <c:delete val="0"/>
        <c:axPos val="b"/>
        <c:majorGridlines>
          <c:spPr>
            <a:ln w="9525" cap="flat" cmpd="sng" algn="ctr">
              <a:solidFill>
                <a:schemeClr val="bg2">
                  <a:lumMod val="9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8480"/>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Tabelle1!$A$2</c:f>
              <c:strCache>
                <c:ptCount val="1"/>
                <c:pt idx="0">
                  <c:v>Gewinner</c:v>
                </c:pt>
              </c:strCache>
            </c:strRef>
          </c:tx>
          <c:spPr>
            <a:ln w="12700" cap="rnd">
              <a:solidFill>
                <a:srgbClr val="FF0000"/>
              </a:solidFill>
              <a:round/>
            </a:ln>
            <a:effectLst/>
          </c:spPr>
          <c:marker>
            <c:symbol val="none"/>
          </c:marker>
          <c:dPt>
            <c:idx val="0"/>
            <c:marker>
              <c:symbol val="none"/>
            </c:marker>
            <c:bubble3D val="0"/>
            <c:spPr>
              <a:ln w="12700" cap="rnd">
                <a:solidFill>
                  <a:srgbClr val="FF0000"/>
                </a:solidFill>
                <a:round/>
              </a:ln>
              <a:effectLst/>
            </c:spPr>
            <c:extLst>
              <c:ext xmlns:c16="http://schemas.microsoft.com/office/drawing/2014/chart" uri="{C3380CC4-5D6E-409C-BE32-E72D297353CC}">
                <c16:uniqueId val="{00000001-E59B-4B1F-AE78-A013380C5223}"/>
              </c:ext>
            </c:extLst>
          </c:dPt>
          <c:dLbls>
            <c:dLbl>
              <c:idx val="8"/>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59B-4B1F-AE78-A013380C522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Tabelle1!$B$1:$J$1</c:f>
              <c:strCache>
                <c:ptCount val="9"/>
                <c:pt idx="0">
                  <c:v>2001</c:v>
                </c:pt>
                <c:pt idx="1">
                  <c:v>2002</c:v>
                </c:pt>
                <c:pt idx="2">
                  <c:v>2003</c:v>
                </c:pt>
                <c:pt idx="3">
                  <c:v>2004</c:v>
                </c:pt>
                <c:pt idx="4">
                  <c:v>2005</c:v>
                </c:pt>
                <c:pt idx="5">
                  <c:v>2006</c:v>
                </c:pt>
                <c:pt idx="6">
                  <c:v>2007</c:v>
                </c:pt>
                <c:pt idx="7">
                  <c:v>2008</c:v>
                </c:pt>
                <c:pt idx="8">
                  <c:v>2009</c:v>
                </c:pt>
              </c:strCache>
            </c:strRef>
          </c:cat>
          <c:val>
            <c:numRef>
              <c:f>Tabelle1!$B$2:$J$2</c:f>
              <c:numCache>
                <c:formatCode>General</c:formatCode>
                <c:ptCount val="9"/>
                <c:pt idx="0" formatCode="0.0">
                  <c:v>100</c:v>
                </c:pt>
                <c:pt idx="1">
                  <c:v>100.4</c:v>
                </c:pt>
                <c:pt idx="2">
                  <c:v>101</c:v>
                </c:pt>
                <c:pt idx="3">
                  <c:v>101.7</c:v>
                </c:pt>
                <c:pt idx="4">
                  <c:v>102</c:v>
                </c:pt>
                <c:pt idx="5">
                  <c:v>102.6</c:v>
                </c:pt>
                <c:pt idx="6">
                  <c:v>103</c:v>
                </c:pt>
                <c:pt idx="7">
                  <c:v>103.9</c:v>
                </c:pt>
                <c:pt idx="8">
                  <c:v>104</c:v>
                </c:pt>
              </c:numCache>
            </c:numRef>
          </c:val>
          <c:smooth val="0"/>
          <c:extLst>
            <c:ext xmlns:c16="http://schemas.microsoft.com/office/drawing/2014/chart" uri="{C3380CC4-5D6E-409C-BE32-E72D297353CC}">
              <c16:uniqueId val="{00000003-E59B-4B1F-AE78-A013380C5223}"/>
            </c:ext>
          </c:extLst>
        </c:ser>
        <c:ser>
          <c:idx val="2"/>
          <c:order val="2"/>
          <c:tx>
            <c:strRef>
              <c:f>Tabelle1!$A$3</c:f>
              <c:strCache>
                <c:ptCount val="1"/>
                <c:pt idx="0">
                  <c:v>Verlierer</c:v>
                </c:pt>
              </c:strCache>
            </c:strRef>
          </c:tx>
          <c:spPr>
            <a:ln w="12700" cap="rnd">
              <a:solidFill>
                <a:schemeClr val="bg1">
                  <a:lumMod val="50000"/>
                </a:schemeClr>
              </a:solidFill>
              <a:round/>
            </a:ln>
            <a:effectLst/>
          </c:spPr>
          <c:marker>
            <c:symbol val="none"/>
          </c:marker>
          <c:dPt>
            <c:idx val="0"/>
            <c:marker>
              <c:symbol val="none"/>
            </c:marker>
            <c:bubble3D val="0"/>
            <c:spPr>
              <a:ln w="12700" cap="rnd">
                <a:solidFill>
                  <a:schemeClr val="bg1">
                    <a:lumMod val="50000"/>
                  </a:schemeClr>
                </a:solidFill>
                <a:round/>
              </a:ln>
              <a:effectLst/>
            </c:spPr>
            <c:extLst>
              <c:ext xmlns:c16="http://schemas.microsoft.com/office/drawing/2014/chart" uri="{C3380CC4-5D6E-409C-BE32-E72D297353CC}">
                <c16:uniqueId val="{00000005-E59B-4B1F-AE78-A013380C5223}"/>
              </c:ext>
            </c:extLst>
          </c:dPt>
          <c:dLbls>
            <c:dLbl>
              <c:idx val="8"/>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59B-4B1F-AE78-A013380C522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Tabelle1!$B$1:$J$1</c:f>
              <c:strCache>
                <c:ptCount val="9"/>
                <c:pt idx="0">
                  <c:v>2001</c:v>
                </c:pt>
                <c:pt idx="1">
                  <c:v>2002</c:v>
                </c:pt>
                <c:pt idx="2">
                  <c:v>2003</c:v>
                </c:pt>
                <c:pt idx="3">
                  <c:v>2004</c:v>
                </c:pt>
                <c:pt idx="4">
                  <c:v>2005</c:v>
                </c:pt>
                <c:pt idx="5">
                  <c:v>2006</c:v>
                </c:pt>
                <c:pt idx="6">
                  <c:v>2007</c:v>
                </c:pt>
                <c:pt idx="7">
                  <c:v>2008</c:v>
                </c:pt>
                <c:pt idx="8">
                  <c:v>2009</c:v>
                </c:pt>
              </c:strCache>
            </c:strRef>
          </c:cat>
          <c:val>
            <c:numRef>
              <c:f>Tabelle1!$B$3:$J$3</c:f>
              <c:numCache>
                <c:formatCode>General</c:formatCode>
                <c:ptCount val="9"/>
                <c:pt idx="0" formatCode="0.0">
                  <c:v>100</c:v>
                </c:pt>
                <c:pt idx="1">
                  <c:v>99.4</c:v>
                </c:pt>
                <c:pt idx="2">
                  <c:v>99.2</c:v>
                </c:pt>
                <c:pt idx="3">
                  <c:v>99.1</c:v>
                </c:pt>
                <c:pt idx="4">
                  <c:v>99</c:v>
                </c:pt>
                <c:pt idx="5">
                  <c:v>98.7</c:v>
                </c:pt>
                <c:pt idx="6">
                  <c:v>98.5</c:v>
                </c:pt>
                <c:pt idx="7">
                  <c:v>98.4</c:v>
                </c:pt>
                <c:pt idx="8">
                  <c:v>99</c:v>
                </c:pt>
              </c:numCache>
            </c:numRef>
          </c:val>
          <c:smooth val="0"/>
          <c:extLst>
            <c:ext xmlns:c16="http://schemas.microsoft.com/office/drawing/2014/chart" uri="{C3380CC4-5D6E-409C-BE32-E72D297353CC}">
              <c16:uniqueId val="{00000007-E59B-4B1F-AE78-A013380C5223}"/>
            </c:ext>
          </c:extLst>
        </c:ser>
        <c:dLbls>
          <c:showLegendKey val="0"/>
          <c:showVal val="1"/>
          <c:showCatName val="0"/>
          <c:showSerName val="0"/>
          <c:showPercent val="0"/>
          <c:showBubbleSize val="0"/>
        </c:dLbls>
        <c:smooth val="0"/>
        <c:axId val="1529848480"/>
        <c:axId val="1529849464"/>
        <c:extLst>
          <c:ext xmlns:c15="http://schemas.microsoft.com/office/drawing/2012/chart" uri="{02D57815-91ED-43cb-92C2-25804820EDAC}">
            <c15:filteredLineSeries>
              <c15:ser>
                <c:idx val="0"/>
                <c:order val="0"/>
                <c:tx>
                  <c:strRef>
                    <c:extLst>
                      <c:ext uri="{02D57815-91ED-43cb-92C2-25804820EDAC}">
                        <c15:formulaRef>
                          <c15:sqref>Tabelle1!$A$1</c15:sqref>
                        </c15:formulaRef>
                      </c:ext>
                    </c:extLst>
                    <c:strCache>
                      <c:ptCount val="1"/>
                      <c:pt idx="0">
                        <c:v> </c:v>
                      </c:pt>
                    </c:strCache>
                  </c:strRef>
                </c:tx>
                <c:spPr>
                  <a:ln w="28575" cap="rnd">
                    <a:solidFill>
                      <a:schemeClr val="accent1"/>
                    </a:solidFill>
                    <a:round/>
                  </a:ln>
                  <a:effectLst/>
                </c:spPr>
                <c:marker>
                  <c:symbol val="none"/>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2"/>
                          </a:solidFill>
                          <a:latin typeface="+mn-lt"/>
                          <a:ea typeface="+mn-ea"/>
                          <a:cs typeface="+mn-cs"/>
                        </a:defRPr>
                      </a:pPr>
                      <a:endParaRPr lang="de-DE"/>
                    </a:p>
                  </c:txPr>
                  <c:showLegendKey val="0"/>
                  <c:showVal val="1"/>
                  <c:showCatName val="0"/>
                  <c:showSerName val="0"/>
                  <c:showPercent val="0"/>
                  <c:showBubbleSize val="0"/>
                  <c:showLeaderLines val="0"/>
                  <c:extLst xmlns:mc="http://schemas.openxmlformats.org/markup-compatibility/2006" xmlns:c14="http://schemas.microsoft.com/office/drawing/2007/8/2/chart" xmlns:c16="http://schemas.microsoft.com/office/drawing/2014/chart">
                    <c:ext uri="{CE6537A1-D6FC-4f65-9D91-7224C49458BB}">
                      <c15:showLeaderLines val="0"/>
                    </c:ext>
                  </c:extLst>
                </c:dLbls>
                <c:cat>
                  <c:strRef>
                    <c:extLst>
                      <c:ext uri="{02D57815-91ED-43cb-92C2-25804820EDAC}">
                        <c15:formulaRef>
                          <c15:sqref>Tabelle1!$B$1:$J$1</c15:sqref>
                        </c15:formulaRef>
                      </c:ext>
                    </c:extLst>
                    <c:strCache>
                      <c:ptCount val="9"/>
                      <c:pt idx="0">
                        <c:v>2001</c:v>
                      </c:pt>
                      <c:pt idx="1">
                        <c:v>2002</c:v>
                      </c:pt>
                      <c:pt idx="2">
                        <c:v>2003</c:v>
                      </c:pt>
                      <c:pt idx="3">
                        <c:v>2004</c:v>
                      </c:pt>
                      <c:pt idx="4">
                        <c:v>2005</c:v>
                      </c:pt>
                      <c:pt idx="5">
                        <c:v>2006</c:v>
                      </c:pt>
                      <c:pt idx="6">
                        <c:v>2007</c:v>
                      </c:pt>
                      <c:pt idx="7">
                        <c:v>2008</c:v>
                      </c:pt>
                      <c:pt idx="8">
                        <c:v>2009</c:v>
                      </c:pt>
                    </c:strCache>
                  </c:strRef>
                </c:cat>
                <c:val>
                  <c:numRef>
                    <c:extLst>
                      <c:ext uri="{02D57815-91ED-43cb-92C2-25804820EDAC}">
                        <c15:formulaRef>
                          <c15:sqref>Tabelle1!$B$1:$J$1</c15:sqref>
                        </c15:formulaRef>
                      </c:ext>
                    </c:extLst>
                    <c:numCache>
                      <c:formatCode>General</c:formatCode>
                      <c:ptCount val="9"/>
                      <c:pt idx="0">
                        <c:v>0</c:v>
                      </c:pt>
                      <c:pt idx="1">
                        <c:v>2002</c:v>
                      </c:pt>
                      <c:pt idx="2">
                        <c:v>2003</c:v>
                      </c:pt>
                      <c:pt idx="3">
                        <c:v>2004</c:v>
                      </c:pt>
                      <c:pt idx="4">
                        <c:v>2005</c:v>
                      </c:pt>
                      <c:pt idx="5">
                        <c:v>2006</c:v>
                      </c:pt>
                      <c:pt idx="6">
                        <c:v>2007</c:v>
                      </c:pt>
                      <c:pt idx="7">
                        <c:v>2008</c:v>
                      </c:pt>
                      <c:pt idx="8">
                        <c:v>2009</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8-E59B-4B1F-AE78-A013380C5223}"/>
                  </c:ext>
                </c:extLst>
              </c15:ser>
            </c15:filteredLineSeries>
          </c:ext>
        </c:extLst>
      </c:lineChart>
      <c:catAx>
        <c:axId val="152984848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9464"/>
        <c:crosses val="autoZero"/>
        <c:auto val="1"/>
        <c:lblAlgn val="ctr"/>
        <c:lblOffset val="100"/>
        <c:noMultiLvlLbl val="0"/>
      </c:catAx>
      <c:valAx>
        <c:axId val="1529849464"/>
        <c:scaling>
          <c:orientation val="minMax"/>
          <c:min val="94"/>
        </c:scaling>
        <c:delete val="0"/>
        <c:axPos val="l"/>
        <c:majorGridlines>
          <c:spPr>
            <a:ln w="6350" cap="flat" cmpd="sng" algn="ctr">
              <a:solidFill>
                <a:schemeClr val="bg2">
                  <a:lumMod val="9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848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Tabelle1!$B$1</c:f>
              <c:strCache>
                <c:ptCount val="1"/>
                <c:pt idx="0">
                  <c:v>Marktanteils-Rückgang</c:v>
                </c:pt>
              </c:strCache>
            </c:strRef>
          </c:tx>
          <c:spPr>
            <a:solidFill>
              <a:schemeClr val="bg1">
                <a:lumMod val="50000"/>
              </a:schemeClr>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1-CDF2-4A30-99DD-1FA4CA424B71}"/>
              </c:ext>
            </c:extLst>
          </c:dPt>
          <c:dPt>
            <c:idx val="1"/>
            <c:invertIfNegative val="0"/>
            <c:bubble3D val="0"/>
            <c:spPr>
              <a:solidFill>
                <a:schemeClr val="bg1">
                  <a:lumMod val="50000"/>
                </a:schemeClr>
              </a:solidFill>
              <a:ln>
                <a:noFill/>
              </a:ln>
              <a:effectLst/>
            </c:spPr>
            <c:extLst>
              <c:ext xmlns:c16="http://schemas.microsoft.com/office/drawing/2014/chart" uri="{C3380CC4-5D6E-409C-BE32-E72D297353CC}">
                <c16:uniqueId val="{00000003-CDF2-4A30-99DD-1FA4CA424B71}"/>
              </c:ext>
            </c:extLst>
          </c:dPt>
          <c:dLbls>
            <c:dLbl>
              <c:idx val="1"/>
              <c:layout>
                <c:manualLayout>
                  <c:x val="0"/>
                  <c:y val="-1.9598233134408713E-2"/>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DF2-4A30-99DD-1FA4CA424B71}"/>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Tabelle1!$A$2:$A$3</c:f>
              <c:numCache>
                <c:formatCode>General</c:formatCode>
                <c:ptCount val="2"/>
                <c:pt idx="0">
                  <c:v>2001</c:v>
                </c:pt>
                <c:pt idx="1">
                  <c:v>2008</c:v>
                </c:pt>
              </c:numCache>
            </c:numRef>
          </c:cat>
          <c:val>
            <c:numRef>
              <c:f>Tabelle1!$B$2:$B$3</c:f>
              <c:numCache>
                <c:formatCode>0.0</c:formatCode>
                <c:ptCount val="2"/>
                <c:pt idx="0">
                  <c:v>22</c:v>
                </c:pt>
                <c:pt idx="1">
                  <c:v>25</c:v>
                </c:pt>
              </c:numCache>
            </c:numRef>
          </c:val>
          <c:extLst>
            <c:ext xmlns:c16="http://schemas.microsoft.com/office/drawing/2014/chart" uri="{C3380CC4-5D6E-409C-BE32-E72D297353CC}">
              <c16:uniqueId val="{00000004-CDF2-4A30-99DD-1FA4CA424B71}"/>
            </c:ext>
          </c:extLst>
        </c:ser>
        <c:ser>
          <c:idx val="2"/>
          <c:order val="2"/>
          <c:tx>
            <c:strRef>
              <c:f>Tabelle1!$C$1</c:f>
              <c:strCache>
                <c:ptCount val="1"/>
                <c:pt idx="0">
                  <c:v>Marktanteils-Wachstum</c:v>
                </c:pt>
              </c:strCache>
            </c:strRef>
          </c:tx>
          <c:spPr>
            <a:solidFill>
              <a:srgbClr val="FF0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Tabelle1!$A$2:$A$3</c:f>
              <c:numCache>
                <c:formatCode>General</c:formatCode>
                <c:ptCount val="2"/>
                <c:pt idx="0">
                  <c:v>2001</c:v>
                </c:pt>
                <c:pt idx="1">
                  <c:v>2008</c:v>
                </c:pt>
              </c:numCache>
            </c:numRef>
          </c:cat>
          <c:val>
            <c:numRef>
              <c:f>Tabelle1!$C$2:$C$3</c:f>
              <c:numCache>
                <c:formatCode>General</c:formatCode>
                <c:ptCount val="2"/>
                <c:pt idx="0">
                  <c:v>48</c:v>
                </c:pt>
                <c:pt idx="1">
                  <c:v>53</c:v>
                </c:pt>
              </c:numCache>
            </c:numRef>
          </c:val>
          <c:extLst>
            <c:ext xmlns:c16="http://schemas.microsoft.com/office/drawing/2014/chart" uri="{C3380CC4-5D6E-409C-BE32-E72D297353CC}">
              <c16:uniqueId val="{00000005-CDF2-4A30-99DD-1FA4CA424B71}"/>
            </c:ext>
          </c:extLst>
        </c:ser>
        <c:dLbls>
          <c:dLblPos val="outEnd"/>
          <c:showLegendKey val="0"/>
          <c:showVal val="1"/>
          <c:showCatName val="0"/>
          <c:showSerName val="0"/>
          <c:showPercent val="0"/>
          <c:showBubbleSize val="0"/>
        </c:dLbls>
        <c:gapWidth val="150"/>
        <c:axId val="1529848480"/>
        <c:axId val="1529849464"/>
        <c:extLst>
          <c:ext xmlns:c15="http://schemas.microsoft.com/office/drawing/2012/chart" uri="{02D57815-91ED-43cb-92C2-25804820EDAC}">
            <c15:filteredBarSeries>
              <c15:ser>
                <c:idx val="0"/>
                <c:order val="0"/>
                <c:tx>
                  <c:strRef>
                    <c:extLst>
                      <c:ext uri="{02D57815-91ED-43cb-92C2-25804820EDAC}">
                        <c15:formulaRef>
                          <c15:sqref>Tabelle1!$A$1</c15:sqref>
                        </c15:formulaRef>
                      </c:ext>
                    </c:extLst>
                    <c:strCache>
                      <c:ptCount val="1"/>
                      <c:pt idx="0">
                        <c:v> </c:v>
                      </c:pt>
                    </c:strCache>
                  </c:strRef>
                </c:tx>
                <c:spPr>
                  <a:solidFill>
                    <a:schemeClr val="accent1"/>
                  </a:solidFill>
                  <a:ln>
                    <a:noFill/>
                  </a:ln>
                  <a:effectLst/>
                </c:spPr>
                <c:invertIfNegative val="0"/>
                <c:dLbls>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2"/>
                          </a:solidFill>
                          <a:latin typeface="+mn-lt"/>
                          <a:ea typeface="+mn-ea"/>
                          <a:cs typeface="+mn-cs"/>
                        </a:defRPr>
                      </a:pPr>
                      <a:endParaRPr lang="de-DE"/>
                    </a:p>
                  </c:txPr>
                  <c:dLblPos val="outEnd"/>
                  <c:showLegendKey val="0"/>
                  <c:showVal val="1"/>
                  <c:showCatName val="0"/>
                  <c:showSerName val="0"/>
                  <c:showPercent val="0"/>
                  <c:showBubbleSize val="0"/>
                  <c:showLeaderLines val="0"/>
                  <c:extLst xmlns:mc="http://schemas.openxmlformats.org/markup-compatibility/2006" xmlns:c14="http://schemas.microsoft.com/office/drawing/2007/8/2/chart" xmlns:c16="http://schemas.microsoft.com/office/drawing/2014/chart">
                    <c:ext uri="{CE6537A1-D6FC-4f65-9D91-7224C49458BB}">
                      <c15:showLeaderLines val="0"/>
                    </c:ext>
                  </c:extLst>
                </c:dLbls>
                <c:cat>
                  <c:numRef>
                    <c:extLst>
                      <c:ext uri="{02D57815-91ED-43cb-92C2-25804820EDAC}">
                        <c15:formulaRef>
                          <c15:sqref>Tabelle1!$A$2:$A$3</c15:sqref>
                        </c15:formulaRef>
                      </c:ext>
                    </c:extLst>
                    <c:numCache>
                      <c:formatCode>General</c:formatCode>
                      <c:ptCount val="2"/>
                      <c:pt idx="0">
                        <c:v>2001</c:v>
                      </c:pt>
                      <c:pt idx="1">
                        <c:v>2008</c:v>
                      </c:pt>
                    </c:numCache>
                  </c:numRef>
                </c:cat>
                <c:val>
                  <c:numRef>
                    <c:extLst>
                      <c:ext uri="{02D57815-91ED-43cb-92C2-25804820EDAC}">
                        <c15:formulaRef>
                          <c15:sqref>Tabelle1!$A$2:$A$3</c15:sqref>
                        </c15:formulaRef>
                      </c:ext>
                    </c:extLst>
                    <c:numCache>
                      <c:formatCode>General</c:formatCode>
                      <c:ptCount val="2"/>
                      <c:pt idx="0">
                        <c:v>2001</c:v>
                      </c:pt>
                      <c:pt idx="1">
                        <c:v>2008</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6-CDF2-4A30-99DD-1FA4CA424B71}"/>
                  </c:ext>
                </c:extLst>
              </c15:ser>
            </c15:filteredBarSeries>
          </c:ext>
        </c:extLst>
      </c:barChart>
      <c:catAx>
        <c:axId val="152984848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9464"/>
        <c:crosses val="autoZero"/>
        <c:auto val="1"/>
        <c:lblAlgn val="ctr"/>
        <c:lblOffset val="100"/>
        <c:noMultiLvlLbl val="0"/>
      </c:catAx>
      <c:valAx>
        <c:axId val="1529849464"/>
        <c:scaling>
          <c:orientation val="minMax"/>
          <c:max val="80"/>
          <c:min val="0"/>
        </c:scaling>
        <c:delete val="0"/>
        <c:axPos val="l"/>
        <c:majorGridlines>
          <c:spPr>
            <a:ln w="9525" cap="flat" cmpd="sng" algn="ctr">
              <a:solidFill>
                <a:schemeClr val="bg2">
                  <a:lumMod val="90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8480"/>
        <c:crosses val="autoZero"/>
        <c:crossBetween val="between"/>
        <c:majorUnit val="20"/>
      </c:valAx>
      <c:spPr>
        <a:noFill/>
        <a:ln w="25400">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bg1">
                  <a:lumMod val="50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Tabelle1!$B$1</c:f>
              <c:strCache>
                <c:ptCount val="1"/>
                <c:pt idx="0">
                  <c:v>1 Kontakt</c:v>
                </c:pt>
              </c:strCache>
            </c:strRef>
          </c:tx>
          <c:spPr>
            <a:solidFill>
              <a:schemeClr val="tx1"/>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1-82DB-4DE0-9239-B34C84D565DB}"/>
              </c:ext>
            </c:extLst>
          </c:dPt>
          <c:dPt>
            <c:idx val="1"/>
            <c:invertIfNegative val="0"/>
            <c:bubble3D val="0"/>
            <c:spPr>
              <a:solidFill>
                <a:srgbClr val="C00000"/>
              </a:solidFill>
              <a:ln>
                <a:noFill/>
              </a:ln>
              <a:effectLst/>
            </c:spPr>
            <c:extLst>
              <c:ext xmlns:c16="http://schemas.microsoft.com/office/drawing/2014/chart" uri="{C3380CC4-5D6E-409C-BE32-E72D297353CC}">
                <c16:uniqueId val="{00000003-82DB-4DE0-9239-B34C84D565DB}"/>
              </c:ext>
            </c:extLst>
          </c:dPt>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1A-82DB-4DE0-9239-B34C84D565DB}"/>
              </c:ext>
            </c:extLst>
          </c:dPt>
          <c:dPt>
            <c:idx val="3"/>
            <c:invertIfNegative val="0"/>
            <c:bubble3D val="0"/>
            <c:spPr>
              <a:solidFill>
                <a:schemeClr val="bg1">
                  <a:lumMod val="65000"/>
                </a:schemeClr>
              </a:solidFill>
              <a:ln>
                <a:noFill/>
              </a:ln>
              <a:effectLst/>
            </c:spPr>
            <c:extLst>
              <c:ext xmlns:c16="http://schemas.microsoft.com/office/drawing/2014/chart" uri="{C3380CC4-5D6E-409C-BE32-E72D297353CC}">
                <c16:uniqueId val="{00000005-82DB-4DE0-9239-B34C84D565DB}"/>
              </c:ext>
            </c:extLst>
          </c:dPt>
          <c:dLbls>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2DB-4DE0-9239-B34C84D565DB}"/>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Tabelle1!$A$2:$A$5</c:f>
              <c:strCache>
                <c:ptCount val="4"/>
                <c:pt idx="0">
                  <c:v>TV im Block</c:v>
                </c:pt>
                <c:pt idx="1">
                  <c:v>BVOD
PreRoll/MidRoll</c:v>
                </c:pt>
                <c:pt idx="2">
                  <c:v>YouTube
TrueView</c:v>
                </c:pt>
                <c:pt idx="3">
                  <c:v>Facebook
Video Post</c:v>
                </c:pt>
              </c:strCache>
            </c:strRef>
          </c:cat>
          <c:val>
            <c:numRef>
              <c:f>Tabelle1!$B$2:$B$5</c:f>
              <c:numCache>
                <c:formatCode>0</c:formatCode>
                <c:ptCount val="4"/>
                <c:pt idx="0">
                  <c:v>17.9953236909647</c:v>
                </c:pt>
                <c:pt idx="1">
                  <c:v>23.5</c:v>
                </c:pt>
                <c:pt idx="2">
                  <c:v>12.774395915128201</c:v>
                </c:pt>
                <c:pt idx="3">
                  <c:v>6.5837731956153096</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6-82DB-4DE0-9239-B34C84D565DB}"/>
            </c:ext>
          </c:extLst>
        </c:ser>
        <c:ser>
          <c:idx val="1"/>
          <c:order val="1"/>
          <c:tx>
            <c:strRef>
              <c:f>Tabelle1!$C$1</c:f>
              <c:strCache>
                <c:ptCount val="1"/>
                <c:pt idx="0">
                  <c:v>2 Kontakte</c:v>
                </c:pt>
              </c:strCache>
            </c:strRef>
          </c:tx>
          <c:spPr>
            <a:solidFill>
              <a:schemeClr val="accent3"/>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08-82DB-4DE0-9239-B34C84D565DB}"/>
              </c:ext>
            </c:extLst>
          </c:dPt>
          <c:dPt>
            <c:idx val="1"/>
            <c:invertIfNegative val="0"/>
            <c:bubble3D val="0"/>
            <c:spPr>
              <a:solidFill>
                <a:srgbClr val="C00000"/>
              </a:solidFill>
              <a:ln>
                <a:noFill/>
              </a:ln>
              <a:effectLst/>
            </c:spPr>
            <c:extLst>
              <c:ext xmlns:c16="http://schemas.microsoft.com/office/drawing/2014/chart" uri="{C3380CC4-5D6E-409C-BE32-E72D297353CC}">
                <c16:uniqueId val="{0000000A-82DB-4DE0-9239-B34C84D565DB}"/>
              </c:ext>
            </c:extLst>
          </c:dPt>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0C-82DB-4DE0-9239-B34C84D565DB}"/>
              </c:ext>
            </c:extLst>
          </c:dPt>
          <c:dPt>
            <c:idx val="3"/>
            <c:invertIfNegative val="0"/>
            <c:bubble3D val="0"/>
            <c:spPr>
              <a:solidFill>
                <a:schemeClr val="bg1">
                  <a:lumMod val="65000"/>
                </a:schemeClr>
              </a:solidFill>
              <a:ln>
                <a:noFill/>
              </a:ln>
              <a:effectLst/>
            </c:spPr>
            <c:extLst>
              <c:ext xmlns:c16="http://schemas.microsoft.com/office/drawing/2014/chart" uri="{C3380CC4-5D6E-409C-BE32-E72D297353CC}">
                <c16:uniqueId val="{0000000E-82DB-4DE0-9239-B34C84D565DB}"/>
              </c:ext>
            </c:extLst>
          </c:dPt>
          <c:dLbls>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82DB-4DE0-9239-B34C84D565DB}"/>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Tabelle1!$A$2:$A$5</c:f>
              <c:strCache>
                <c:ptCount val="4"/>
                <c:pt idx="0">
                  <c:v>TV im Block</c:v>
                </c:pt>
                <c:pt idx="1">
                  <c:v>BVOD
PreRoll/MidRoll</c:v>
                </c:pt>
                <c:pt idx="2">
                  <c:v>YouTube
TrueView</c:v>
                </c:pt>
                <c:pt idx="3">
                  <c:v>Facebook
Video Post</c:v>
                </c:pt>
              </c:strCache>
            </c:strRef>
          </c:cat>
          <c:val>
            <c:numRef>
              <c:f>Tabelle1!$C$2:$C$5</c:f>
              <c:numCache>
                <c:formatCode>0</c:formatCode>
                <c:ptCount val="4"/>
                <c:pt idx="0">
                  <c:v>35.013403898207798</c:v>
                </c:pt>
                <c:pt idx="1">
                  <c:v>39.6</c:v>
                </c:pt>
                <c:pt idx="2">
                  <c:v>24.956535003619599</c:v>
                </c:pt>
                <c:pt idx="3">
                  <c:v>14.522411488692299</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F-82DB-4DE0-9239-B34C84D565DB}"/>
            </c:ext>
          </c:extLst>
        </c:ser>
        <c:ser>
          <c:idx val="2"/>
          <c:order val="2"/>
          <c:tx>
            <c:strRef>
              <c:f>Tabelle1!$D$1</c:f>
              <c:strCache>
                <c:ptCount val="1"/>
                <c:pt idx="0">
                  <c:v>4 Kontakte</c:v>
                </c:pt>
              </c:strCache>
            </c:strRef>
          </c:tx>
          <c:spPr>
            <a:solidFill>
              <a:schemeClr val="accent4"/>
            </a:solidFill>
            <a:ln>
              <a:noFill/>
            </a:ln>
            <a:effectLst/>
          </c:spPr>
          <c:invertIfNegative val="0"/>
          <c:dPt>
            <c:idx val="0"/>
            <c:invertIfNegative val="0"/>
            <c:bubble3D val="0"/>
            <c:spPr>
              <a:solidFill>
                <a:srgbClr val="FF0000"/>
              </a:solidFill>
              <a:ln>
                <a:noFill/>
              </a:ln>
              <a:effectLst/>
            </c:spPr>
            <c:extLst>
              <c:ext xmlns:c16="http://schemas.microsoft.com/office/drawing/2014/chart" uri="{C3380CC4-5D6E-409C-BE32-E72D297353CC}">
                <c16:uniqueId val="{00000011-82DB-4DE0-9239-B34C84D565DB}"/>
              </c:ext>
            </c:extLst>
          </c:dPt>
          <c:dPt>
            <c:idx val="1"/>
            <c:invertIfNegative val="0"/>
            <c:bubble3D val="0"/>
            <c:spPr>
              <a:solidFill>
                <a:srgbClr val="C00000"/>
              </a:solidFill>
              <a:ln>
                <a:noFill/>
              </a:ln>
              <a:effectLst/>
            </c:spPr>
            <c:extLst>
              <c:ext xmlns:c16="http://schemas.microsoft.com/office/drawing/2014/chart" uri="{C3380CC4-5D6E-409C-BE32-E72D297353CC}">
                <c16:uniqueId val="{00000013-82DB-4DE0-9239-B34C84D565DB}"/>
              </c:ext>
            </c:extLst>
          </c:dPt>
          <c:dPt>
            <c:idx val="2"/>
            <c:invertIfNegative val="0"/>
            <c:bubble3D val="0"/>
            <c:spPr>
              <a:solidFill>
                <a:schemeClr val="bg1">
                  <a:lumMod val="50000"/>
                </a:schemeClr>
              </a:solidFill>
              <a:ln>
                <a:noFill/>
              </a:ln>
              <a:effectLst/>
            </c:spPr>
            <c:extLst>
              <c:ext xmlns:c16="http://schemas.microsoft.com/office/drawing/2014/chart" uri="{C3380CC4-5D6E-409C-BE32-E72D297353CC}">
                <c16:uniqueId val="{00000015-82DB-4DE0-9239-B34C84D565DB}"/>
              </c:ext>
            </c:extLst>
          </c:dPt>
          <c:dPt>
            <c:idx val="3"/>
            <c:invertIfNegative val="0"/>
            <c:bubble3D val="0"/>
            <c:spPr>
              <a:solidFill>
                <a:schemeClr val="bg1">
                  <a:lumMod val="65000"/>
                </a:schemeClr>
              </a:solidFill>
              <a:ln>
                <a:noFill/>
              </a:ln>
              <a:effectLst/>
            </c:spPr>
            <c:extLst>
              <c:ext xmlns:c16="http://schemas.microsoft.com/office/drawing/2014/chart" uri="{C3380CC4-5D6E-409C-BE32-E72D297353CC}">
                <c16:uniqueId val="{00000017-82DB-4DE0-9239-B34C84D565DB}"/>
              </c:ext>
            </c:extLst>
          </c:dPt>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Tabelle1!$A$2:$A$5</c:f>
              <c:strCache>
                <c:ptCount val="4"/>
                <c:pt idx="0">
                  <c:v>TV im Block</c:v>
                </c:pt>
                <c:pt idx="1">
                  <c:v>BVOD
PreRoll/MidRoll</c:v>
                </c:pt>
                <c:pt idx="2">
                  <c:v>YouTube
TrueView</c:v>
                </c:pt>
                <c:pt idx="3">
                  <c:v>Facebook
Video Post</c:v>
                </c:pt>
              </c:strCache>
            </c:strRef>
          </c:cat>
          <c:val>
            <c:numRef>
              <c:f>Tabelle1!$D$2:$D$5</c:f>
              <c:numCache>
                <c:formatCode>0</c:formatCode>
                <c:ptCount val="4"/>
                <c:pt idx="0">
                  <c:v>60.699999999999996</c:v>
                </c:pt>
                <c:pt idx="1">
                  <c:v>60.199999999999996</c:v>
                </c:pt>
                <c:pt idx="2">
                  <c:v>36.199999999999996</c:v>
                </c:pt>
                <c:pt idx="3">
                  <c:v>28.4</c:v>
                </c:pt>
              </c:numCache>
            </c:numRef>
          </c:val>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18-82DB-4DE0-9239-B34C84D565DB}"/>
            </c:ext>
          </c:extLst>
        </c:ser>
        <c:dLbls>
          <c:dLblPos val="outEnd"/>
          <c:showLegendKey val="0"/>
          <c:showVal val="1"/>
          <c:showCatName val="0"/>
          <c:showSerName val="0"/>
          <c:showPercent val="0"/>
          <c:showBubbleSize val="0"/>
        </c:dLbls>
        <c:gapWidth val="180"/>
        <c:overlap val="-14"/>
        <c:axId val="1529848480"/>
        <c:axId val="1529849464"/>
      </c:barChart>
      <c:catAx>
        <c:axId val="152984848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900" b="0" i="0" u="none" strike="noStrike" kern="1200" cap="none" baseline="0">
                <a:solidFill>
                  <a:schemeClr val="bg1">
                    <a:lumMod val="50000"/>
                  </a:schemeClr>
                </a:solidFill>
                <a:latin typeface="+mn-lt"/>
                <a:ea typeface="+mn-ea"/>
                <a:cs typeface="+mn-cs"/>
              </a:defRPr>
            </a:pPr>
            <a:endParaRPr lang="de-DE"/>
          </a:p>
        </c:txPr>
        <c:crossAx val="1529849464"/>
        <c:crosses val="autoZero"/>
        <c:auto val="1"/>
        <c:lblAlgn val="ctr"/>
        <c:lblOffset val="100"/>
        <c:noMultiLvlLbl val="0"/>
      </c:catAx>
      <c:valAx>
        <c:axId val="1529849464"/>
        <c:scaling>
          <c:orientation val="minMax"/>
          <c:max val="100"/>
        </c:scaling>
        <c:delete val="0"/>
        <c:axPos val="l"/>
        <c:majorGridlines>
          <c:spPr>
            <a:ln w="6350" cap="flat" cmpd="sng" algn="ctr">
              <a:solidFill>
                <a:schemeClr val="bg1">
                  <a:lumMod val="7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cap="all" baseline="0">
                <a:solidFill>
                  <a:schemeClr val="bg1">
                    <a:lumMod val="50000"/>
                  </a:schemeClr>
                </a:solidFill>
                <a:latin typeface="+mn-lt"/>
                <a:ea typeface="+mn-ea"/>
                <a:cs typeface="+mn-cs"/>
              </a:defRPr>
            </a:pPr>
            <a:endParaRPr lang="de-DE"/>
          </a:p>
        </c:txPr>
        <c:crossAx val="1529848480"/>
        <c:crosses val="autoZero"/>
        <c:crossBetween val="between"/>
        <c:majorUnit val="20"/>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withinLinear" id="17">
  <a:schemeClr val="accent4"/>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7DFAA347-43F8-44E1-ABA0-B958AD16F5A5}" type="datetimeFigureOut">
              <a:rPr lang="de-DE" smtClean="0"/>
              <a:t>23.03.2023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3687965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DFAA347-43F8-44E1-ABA0-B958AD16F5A5}" type="datetimeFigureOut">
              <a:rPr lang="de-DE" smtClean="0"/>
              <a:t>23.03.2023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299428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DFAA347-43F8-44E1-ABA0-B958AD16F5A5}" type="datetimeFigureOut">
              <a:rPr lang="de-DE" smtClean="0"/>
              <a:t>23.03.2023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324371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DFAA347-43F8-44E1-ABA0-B958AD16F5A5}" type="datetimeFigureOut">
              <a:rPr lang="de-DE" smtClean="0"/>
              <a:t>23.03.2023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1643764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7DFAA347-43F8-44E1-ABA0-B958AD16F5A5}" type="datetimeFigureOut">
              <a:rPr lang="de-DE" smtClean="0"/>
              <a:t>23.03.2023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3863759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7DFAA347-43F8-44E1-ABA0-B958AD16F5A5}" type="datetimeFigureOut">
              <a:rPr lang="de-DE" smtClean="0"/>
              <a:t>23.03.2023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457910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682329" y="2505075"/>
            <a:ext cx="4190702"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014913" y="2505075"/>
            <a:ext cx="4211340"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7DFAA347-43F8-44E1-ABA0-B958AD16F5A5}" type="datetimeFigureOut">
              <a:rPr lang="de-DE" smtClean="0"/>
              <a:t>23.03.2023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3579301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7DFAA347-43F8-44E1-ABA0-B958AD16F5A5}" type="datetimeFigureOut">
              <a:rPr lang="de-DE" smtClean="0"/>
              <a:t>23.03.2023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A6582F5-80DC-4398-8625-071DECD8DBDD}" type="slidenum">
              <a:rPr lang="de-DE" smtClean="0"/>
              <a:t>‹Nr.›</a:t>
            </a:fld>
            <a:endParaRPr lang="de-DE"/>
          </a:p>
        </p:txBody>
      </p:sp>
      <p:pic>
        <p:nvPicPr>
          <p:cNvPr id="6" name="Grafik 5">
            <a:extLst>
              <a:ext uri="{FF2B5EF4-FFF2-40B4-BE49-F238E27FC236}">
                <a16:creationId xmlns:a16="http://schemas.microsoft.com/office/drawing/2014/main" id="{0524CB7B-C5F9-46F0-A844-0FFC1BB875F5}"/>
              </a:ext>
            </a:extLst>
          </p:cNvPr>
          <p:cNvPicPr>
            <a:picLocks noChangeAspect="1"/>
          </p:cNvPicPr>
          <p:nvPr userDrawn="1"/>
        </p:nvPicPr>
        <p:blipFill>
          <a:blip r:embed="rId2"/>
          <a:stretch>
            <a:fillRect/>
          </a:stretch>
        </p:blipFill>
        <p:spPr>
          <a:xfrm>
            <a:off x="8625000" y="6462960"/>
            <a:ext cx="917463" cy="206040"/>
          </a:xfrm>
          <a:prstGeom prst="rect">
            <a:avLst/>
          </a:prstGeom>
        </p:spPr>
      </p:pic>
    </p:spTree>
    <p:extLst>
      <p:ext uri="{BB962C8B-B14F-4D97-AF65-F5344CB8AC3E}">
        <p14:creationId xmlns:p14="http://schemas.microsoft.com/office/powerpoint/2010/main" val="1355638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FAA347-43F8-44E1-ABA0-B958AD16F5A5}" type="datetimeFigureOut">
              <a:rPr lang="de-DE" smtClean="0"/>
              <a:t>23.03.2023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1456563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7DFAA347-43F8-44E1-ABA0-B958AD16F5A5}" type="datetimeFigureOut">
              <a:rPr lang="de-DE" smtClean="0"/>
              <a:t>23.03.2023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2228602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7DFAA347-43F8-44E1-ABA0-B958AD16F5A5}" type="datetimeFigureOut">
              <a:rPr lang="de-DE" smtClean="0"/>
              <a:t>23.03.2023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A6582F5-80DC-4398-8625-071DECD8DBDD}" type="slidenum">
              <a:rPr lang="de-DE" smtClean="0"/>
              <a:t>‹Nr.›</a:t>
            </a:fld>
            <a:endParaRPr lang="de-DE"/>
          </a:p>
        </p:txBody>
      </p:sp>
    </p:spTree>
    <p:extLst>
      <p:ext uri="{BB962C8B-B14F-4D97-AF65-F5344CB8AC3E}">
        <p14:creationId xmlns:p14="http://schemas.microsoft.com/office/powerpoint/2010/main" val="372370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AA347-43F8-44E1-ABA0-B958AD16F5A5}" type="datetimeFigureOut">
              <a:rPr lang="de-DE" smtClean="0"/>
              <a:t>23.03.2023</a:t>
            </a:fld>
            <a:endParaRPr lang="de-DE"/>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6582F5-80DC-4398-8625-071DECD8DBDD}" type="slidenum">
              <a:rPr lang="de-DE" smtClean="0"/>
              <a:t>‹Nr.›</a:t>
            </a:fld>
            <a:endParaRPr lang="de-DE"/>
          </a:p>
        </p:txBody>
      </p:sp>
    </p:spTree>
    <p:extLst>
      <p:ext uri="{BB962C8B-B14F-4D97-AF65-F5344CB8AC3E}">
        <p14:creationId xmlns:p14="http://schemas.microsoft.com/office/powerpoint/2010/main" val="11690881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seven.one/insights/out-of-the-box/chancen-in-der-kris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6.xml"/><Relationship Id="rId1" Type="http://schemas.openxmlformats.org/officeDocument/2006/relationships/themeOverride" Target="../theme/themeOverride3.xml"/><Relationship Id="rId5" Type="http://schemas.openxmlformats.org/officeDocument/2006/relationships/image" Target="../media/image7.png"/><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xml"/><Relationship Id="rId1" Type="http://schemas.openxmlformats.org/officeDocument/2006/relationships/themeOverride" Target="../theme/themeOverride4.xml"/><Relationship Id="rId6" Type="http://schemas.openxmlformats.org/officeDocument/2006/relationships/chart" Target="../charts/chart8.xml"/><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bit.ly/3ufUfDG" TargetMode="External"/><Relationship Id="rId2" Type="http://schemas.openxmlformats.org/officeDocument/2006/relationships/hyperlink" Target="https://bit.ly/3thrLsC" TargetMode="External"/><Relationship Id="rId1" Type="http://schemas.openxmlformats.org/officeDocument/2006/relationships/slideLayout" Target="../slideLayouts/slideLayout6.xml"/><Relationship Id="rId4" Type="http://schemas.openxmlformats.org/officeDocument/2006/relationships/hyperlink" Target="https://bit.ly/3ZXrxoh"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chart" Target="../charts/chart1.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hyperlink" Target="https://bit.ly/36wkJoc" TargetMode="External"/><Relationship Id="rId1" Type="http://schemas.openxmlformats.org/officeDocument/2006/relationships/slideLayout" Target="../slideLayouts/slideLayout6.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chart" Target="../charts/chart6.xml"/></Relationships>
</file>

<file path=ppt/slides/_rels/slide9.xml.rels><?xml version="1.0" encoding="UTF-8" standalone="yes"?>
<Relationships xmlns="http://schemas.openxmlformats.org/package/2006/relationships"><Relationship Id="rId3" Type="http://schemas.openxmlformats.org/officeDocument/2006/relationships/hyperlink" Target="https://mck.co/36FS4gv" TargetMode="External"/><Relationship Id="rId7"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hemeOverride" Target="../theme/themeOverride2.xml"/><Relationship Id="rId6" Type="http://schemas.openxmlformats.org/officeDocument/2006/relationships/chart" Target="../charts/chart7.xml"/><Relationship Id="rId5" Type="http://schemas.openxmlformats.org/officeDocument/2006/relationships/image" Target="../media/image5.sv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tertitel 4">
            <a:extLst>
              <a:ext uri="{FF2B5EF4-FFF2-40B4-BE49-F238E27FC236}">
                <a16:creationId xmlns:a16="http://schemas.microsoft.com/office/drawing/2014/main" id="{89C5D53F-616C-4F71-A20B-BD0D1D531D10}"/>
              </a:ext>
            </a:extLst>
          </p:cNvPr>
          <p:cNvSpPr>
            <a:spLocks noGrp="1"/>
          </p:cNvSpPr>
          <p:nvPr>
            <p:ph type="subTitle" idx="1"/>
          </p:nvPr>
        </p:nvSpPr>
        <p:spPr>
          <a:xfrm>
            <a:off x="1335000" y="4779000"/>
            <a:ext cx="7506000" cy="323593"/>
          </a:xfrm>
        </p:spPr>
        <p:txBody>
          <a:bodyPr>
            <a:normAutofit fontScale="85000" lnSpcReduction="20000"/>
          </a:bodyPr>
          <a:lstStyle/>
          <a:p>
            <a:pPr algn="l"/>
            <a:r>
              <a:rPr lang="de-DE" dirty="0"/>
              <a:t>Warum Werbung gerade in Krisenzeiten ein Motor für Wachstum ist</a:t>
            </a:r>
          </a:p>
          <a:p>
            <a:endParaRPr lang="de-DE" dirty="0"/>
          </a:p>
        </p:txBody>
      </p:sp>
      <p:sp>
        <p:nvSpPr>
          <p:cNvPr id="5" name="Titel 5">
            <a:extLst>
              <a:ext uri="{FF2B5EF4-FFF2-40B4-BE49-F238E27FC236}">
                <a16:creationId xmlns:a16="http://schemas.microsoft.com/office/drawing/2014/main" id="{645991CC-E8FF-404A-837F-9778EF02F456}"/>
              </a:ext>
            </a:extLst>
          </p:cNvPr>
          <p:cNvSpPr txBox="1">
            <a:spLocks/>
          </p:cNvSpPr>
          <p:nvPr/>
        </p:nvSpPr>
        <p:spPr bwMode="gray">
          <a:xfrm>
            <a:off x="1233006" y="2403000"/>
            <a:ext cx="7607994" cy="2412926"/>
          </a:xfrm>
          <a:prstGeom prst="rect">
            <a:avLst/>
          </a:prstGeom>
        </p:spPr>
        <p:txBody>
          <a:bodyPr vert="horz" lIns="180000" tIns="0" rIns="0" bIns="144000" rtlCol="0" anchor="t" anchorCtr="0">
            <a:noAutofit/>
          </a:bodyPr>
          <a:lstStyle>
            <a:lvl1pPr algn="l" defTabSz="914400" rtl="0" eaLnBrk="1" latinLnBrk="0" hangingPunct="1">
              <a:lnSpc>
                <a:spcPct val="80000"/>
              </a:lnSpc>
              <a:spcBef>
                <a:spcPct val="0"/>
              </a:spcBef>
              <a:buNone/>
              <a:defRPr sz="8000" kern="1200" cap="none" baseline="0">
                <a:solidFill>
                  <a:schemeClr val="bg1"/>
                </a:solidFill>
                <a:latin typeface="+mj-lt"/>
                <a:ea typeface="+mj-ea"/>
                <a:cs typeface="+mj-cs"/>
              </a:defRPr>
            </a:lvl1pPr>
          </a:lstStyle>
          <a:p>
            <a:pPr lvl="0">
              <a:tabLst>
                <a:tab pos="6005513" algn="l"/>
              </a:tabLst>
              <a:defRPr/>
            </a:pPr>
            <a:r>
              <a:rPr lang="de-DE" b="1" dirty="0">
                <a:solidFill>
                  <a:srgbClr val="FF0000"/>
                </a:solidFill>
                <a:latin typeface="+mn-lt"/>
              </a:rPr>
              <a:t>Chancen</a:t>
            </a:r>
          </a:p>
          <a:p>
            <a:pPr lvl="0">
              <a:tabLst>
                <a:tab pos="6005513" algn="l"/>
              </a:tabLst>
              <a:defRPr/>
            </a:pPr>
            <a:r>
              <a:rPr kumimoji="0" lang="de-DE" sz="8000" b="1" i="0" u="none" strike="noStrike" kern="1200" cap="none" spc="0" normalizeH="0" baseline="0" noProof="0" dirty="0">
                <a:ln>
                  <a:noFill/>
                </a:ln>
                <a:solidFill>
                  <a:srgbClr val="FF0000"/>
                </a:solidFill>
                <a:effectLst/>
                <a:uLnTx/>
                <a:uFillTx/>
                <a:latin typeface="+mn-lt"/>
                <a:ea typeface="+mj-ea"/>
                <a:cs typeface="+mj-cs"/>
              </a:rPr>
              <a:t>in </a:t>
            </a:r>
            <a:r>
              <a:rPr lang="de-DE" b="1" dirty="0">
                <a:solidFill>
                  <a:srgbClr val="FF0000"/>
                </a:solidFill>
                <a:latin typeface="+mn-lt"/>
              </a:rPr>
              <a:t>der Krise</a:t>
            </a:r>
            <a:endParaRPr kumimoji="0" lang="de-DE" sz="8000" b="1" i="0" u="none" strike="noStrike" kern="1200" cap="none" spc="0" normalizeH="0" baseline="0" noProof="0" dirty="0">
              <a:ln>
                <a:noFill/>
              </a:ln>
              <a:solidFill>
                <a:srgbClr val="FF0000"/>
              </a:solidFill>
              <a:effectLst/>
              <a:uLnTx/>
              <a:uFillTx/>
              <a:latin typeface="+mn-lt"/>
              <a:ea typeface="+mj-ea"/>
              <a:cs typeface="+mj-cs"/>
            </a:endParaRPr>
          </a:p>
        </p:txBody>
      </p:sp>
      <p:sp>
        <p:nvSpPr>
          <p:cNvPr id="6" name="Untertitel 4">
            <a:extLst>
              <a:ext uri="{FF2B5EF4-FFF2-40B4-BE49-F238E27FC236}">
                <a16:creationId xmlns:a16="http://schemas.microsoft.com/office/drawing/2014/main" id="{E22D0AF8-C1B0-45D1-93C5-67693BBFB409}"/>
              </a:ext>
            </a:extLst>
          </p:cNvPr>
          <p:cNvSpPr txBox="1">
            <a:spLocks/>
          </p:cNvSpPr>
          <p:nvPr/>
        </p:nvSpPr>
        <p:spPr>
          <a:xfrm>
            <a:off x="1335000" y="5751000"/>
            <a:ext cx="7992000" cy="3235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de-DE" sz="1600" b="1" dirty="0">
                <a:solidFill>
                  <a:schemeClr val="bg1">
                    <a:lumMod val="50000"/>
                  </a:schemeClr>
                </a:solidFill>
              </a:rPr>
              <a:t>Seven.One Media, März 2023</a:t>
            </a:r>
          </a:p>
          <a:p>
            <a:pPr algn="l"/>
            <a:r>
              <a:rPr lang="de-DE" sz="1400" dirty="0">
                <a:solidFill>
                  <a:schemeClr val="bg2">
                    <a:lumMod val="75000"/>
                  </a:schemeClr>
                </a:solidFill>
                <a:hlinkClick r:id="rId2">
                  <a:extLst>
                    <a:ext uri="{A12FA001-AC4F-418D-AE19-62706E023703}">
                      <ahyp:hlinkClr xmlns:ahyp="http://schemas.microsoft.com/office/drawing/2018/hyperlinkcolor" val="tx"/>
                    </a:ext>
                  </a:extLst>
                </a:hlinkClick>
              </a:rPr>
              <a:t>https://www.seven.one/insights/out-of-the-box/chancen-in-der-krise</a:t>
            </a:r>
            <a:r>
              <a:rPr lang="de-DE" sz="1400" dirty="0">
                <a:solidFill>
                  <a:schemeClr val="bg2">
                    <a:lumMod val="75000"/>
                  </a:schemeClr>
                </a:solidFill>
              </a:rPr>
              <a:t> </a:t>
            </a:r>
          </a:p>
          <a:p>
            <a:endParaRPr lang="de-DE" sz="1600" dirty="0"/>
          </a:p>
        </p:txBody>
      </p:sp>
      <p:pic>
        <p:nvPicPr>
          <p:cNvPr id="7" name="Grafik 6">
            <a:extLst>
              <a:ext uri="{FF2B5EF4-FFF2-40B4-BE49-F238E27FC236}">
                <a16:creationId xmlns:a16="http://schemas.microsoft.com/office/drawing/2014/main" id="{F6BE65EB-BC51-4AAE-9EC5-2A3D1D0667E0}"/>
              </a:ext>
            </a:extLst>
          </p:cNvPr>
          <p:cNvPicPr>
            <a:picLocks noChangeAspect="1"/>
          </p:cNvPicPr>
          <p:nvPr/>
        </p:nvPicPr>
        <p:blipFill>
          <a:blip r:embed="rId3"/>
          <a:stretch>
            <a:fillRect/>
          </a:stretch>
        </p:blipFill>
        <p:spPr>
          <a:xfrm>
            <a:off x="8101556" y="470814"/>
            <a:ext cx="1440908" cy="323593"/>
          </a:xfrm>
          <a:prstGeom prst="rect">
            <a:avLst/>
          </a:prstGeom>
        </p:spPr>
      </p:pic>
    </p:spTree>
    <p:extLst>
      <p:ext uri="{BB962C8B-B14F-4D97-AF65-F5344CB8AC3E}">
        <p14:creationId xmlns:p14="http://schemas.microsoft.com/office/powerpoint/2010/main" val="2738736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467976"/>
            <a:ext cx="9077962" cy="774383"/>
          </a:xfrm>
        </p:spPr>
        <p:txBody>
          <a:bodyPr vert="horz" lIns="91440" tIns="45720" rIns="91440" bIns="45720" rtlCol="0" anchor="ctr">
            <a:normAutofit fontScale="90000"/>
          </a:bodyPr>
          <a:lstStyle/>
          <a:p>
            <a:r>
              <a:rPr lang="de-DE" sz="2800" b="1" dirty="0">
                <a:solidFill>
                  <a:srgbClr val="FF0000"/>
                </a:solidFill>
                <a:latin typeface="+mn-lt"/>
              </a:rPr>
              <a:t>KAMPAGNENMOTIVE NUR DANN ÄNDERN, WENN SIE IN DER AKTUELLEN LAGE UNPASSEND WÄREN</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de-DE" dirty="0"/>
              <a:t>1) Siehe Studienarchiv zu Kreation in der Covid-Krise</a:t>
            </a:r>
          </a:p>
          <a:p>
            <a:r>
              <a:rPr lang="de-DE" dirty="0"/>
              <a:t>2) Quelle: Orlando Wood, </a:t>
            </a:r>
            <a:r>
              <a:rPr lang="de-DE" dirty="0" err="1"/>
              <a:t>What</a:t>
            </a:r>
            <a:r>
              <a:rPr lang="de-DE" dirty="0"/>
              <a:t> </a:t>
            </a:r>
            <a:r>
              <a:rPr lang="de-DE" dirty="0" err="1"/>
              <a:t>should</a:t>
            </a:r>
            <a:r>
              <a:rPr lang="de-DE" dirty="0"/>
              <a:t> </a:t>
            </a:r>
            <a:r>
              <a:rPr lang="de-DE" dirty="0" err="1"/>
              <a:t>ads</a:t>
            </a:r>
            <a:r>
              <a:rPr lang="de-DE" dirty="0"/>
              <a:t> </a:t>
            </a:r>
            <a:r>
              <a:rPr lang="de-DE" dirty="0" err="1"/>
              <a:t>look</a:t>
            </a:r>
            <a:r>
              <a:rPr lang="de-DE" dirty="0"/>
              <a:t> like in </a:t>
            </a:r>
            <a:r>
              <a:rPr lang="de-DE" dirty="0" err="1"/>
              <a:t>the</a:t>
            </a:r>
            <a:r>
              <a:rPr lang="de-DE" dirty="0"/>
              <a:t> time </a:t>
            </a:r>
            <a:r>
              <a:rPr lang="de-DE" dirty="0" err="1"/>
              <a:t>of</a:t>
            </a:r>
            <a:r>
              <a:rPr lang="de-DE" dirty="0"/>
              <a:t> </a:t>
            </a:r>
            <a:r>
              <a:rPr lang="de-DE" dirty="0" err="1"/>
              <a:t>recession</a:t>
            </a:r>
            <a:r>
              <a:rPr lang="de-DE" dirty="0"/>
              <a:t>; 100 getestete Spots aus USA und UK (https://bit.ly/2MTszkF); Zitat: At </a:t>
            </a:r>
            <a:r>
              <a:rPr lang="de-DE" dirty="0" err="1"/>
              <a:t>times</a:t>
            </a:r>
            <a:r>
              <a:rPr lang="de-DE" dirty="0"/>
              <a:t> </a:t>
            </a:r>
            <a:r>
              <a:rPr lang="de-DE" dirty="0" err="1"/>
              <a:t>of</a:t>
            </a:r>
            <a:r>
              <a:rPr lang="de-DE" dirty="0"/>
              <a:t> war </a:t>
            </a:r>
            <a:r>
              <a:rPr lang="de-DE" dirty="0" err="1"/>
              <a:t>marketing</a:t>
            </a:r>
            <a:r>
              <a:rPr lang="de-DE" dirty="0"/>
              <a:t> </a:t>
            </a:r>
            <a:r>
              <a:rPr lang="de-DE" dirty="0" err="1"/>
              <a:t>is</a:t>
            </a:r>
            <a:r>
              <a:rPr lang="de-DE" dirty="0"/>
              <a:t> </a:t>
            </a:r>
            <a:r>
              <a:rPr lang="de-DE" dirty="0" err="1"/>
              <a:t>rendered</a:t>
            </a:r>
            <a:r>
              <a:rPr lang="de-DE" dirty="0"/>
              <a:t> </a:t>
            </a:r>
            <a:r>
              <a:rPr lang="de-DE" dirty="0" err="1"/>
              <a:t>superficial</a:t>
            </a:r>
            <a:r>
              <a:rPr lang="de-DE" dirty="0"/>
              <a:t> and </a:t>
            </a:r>
            <a:r>
              <a:rPr lang="de-DE" dirty="0" err="1"/>
              <a:t>ridiculous</a:t>
            </a:r>
            <a:r>
              <a:rPr lang="de-DE" dirty="0"/>
              <a:t> (marketingweek.com)</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7.</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2024862"/>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Viele Werbetreibende beschäftigt, ob sie in Krisenzeiten ihre </a:t>
            </a:r>
            <a:r>
              <a:rPr kumimoji="0" lang="de-DE" sz="1050" b="1" i="0" u="none" strike="noStrike" kern="1200" cap="none" spc="0" normalizeH="0" baseline="0" noProof="0" dirty="0">
                <a:ln>
                  <a:noFill/>
                </a:ln>
                <a:solidFill>
                  <a:schemeClr val="tx1"/>
                </a:solidFill>
                <a:effectLst/>
                <a:uLnTx/>
                <a:uFillTx/>
              </a:rPr>
              <a:t>Werbekreation</a:t>
            </a:r>
            <a:r>
              <a:rPr kumimoji="0" lang="de-DE" sz="1050" i="0" u="none" strike="noStrike" kern="1200" cap="none" spc="0" normalizeH="0" baseline="0" noProof="0" dirty="0">
                <a:ln>
                  <a:noFill/>
                </a:ln>
                <a:solidFill>
                  <a:schemeClr val="tx1"/>
                </a:solidFill>
                <a:effectLst/>
                <a:uLnTx/>
                <a:uFillTx/>
              </a:rPr>
              <a:t> verändern sollen, um die Menschen nicht vor den Kopf zu stoßen – zum Beispiel während Covid oder bei Ausbruch des Ukraine-Kriegs.</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Viele Studien</a:t>
            </a:r>
            <a:r>
              <a:rPr kumimoji="0" lang="de-DE" sz="1050" i="0" u="none" strike="noStrike" kern="1200" cap="none" spc="0" normalizeH="0" baseline="30000" noProof="0" dirty="0">
                <a:ln>
                  <a:noFill/>
                </a:ln>
                <a:solidFill>
                  <a:schemeClr val="tx1"/>
                </a:solidFill>
                <a:effectLst/>
                <a:uLnTx/>
                <a:uFillTx/>
              </a:rPr>
              <a:t>1)</a:t>
            </a:r>
            <a:r>
              <a:rPr kumimoji="0" lang="de-DE" sz="1050" i="0" u="none" strike="noStrike" kern="1200" cap="none" spc="0" normalizeH="0" baseline="0" noProof="0" dirty="0">
                <a:ln>
                  <a:noFill/>
                </a:ln>
                <a:solidFill>
                  <a:schemeClr val="tx1"/>
                </a:solidFill>
                <a:effectLst/>
                <a:uLnTx/>
                <a:uFillTx/>
              </a:rPr>
              <a:t> haben immer wieder gezeigt, dass Werbung auch in bewegten Zeiten willkommen ist. Sie ist ein Stück </a:t>
            </a:r>
            <a:r>
              <a:rPr kumimoji="0" lang="de-DE" sz="1050" b="1" i="0" u="none" strike="noStrike" kern="1200" cap="none" spc="0" normalizeH="0" baseline="0" noProof="0" dirty="0">
                <a:ln>
                  <a:noFill/>
                </a:ln>
                <a:solidFill>
                  <a:schemeClr val="tx1"/>
                </a:solidFill>
                <a:effectLst/>
                <a:uLnTx/>
                <a:uFillTx/>
              </a:rPr>
              <a:t>Normalität</a:t>
            </a:r>
            <a:r>
              <a:rPr kumimoji="0" lang="de-DE" sz="1050" i="0" u="none" strike="noStrike" kern="1200" cap="none" spc="0" normalizeH="0" baseline="0" noProof="0" dirty="0">
                <a:ln>
                  <a:noFill/>
                </a:ln>
                <a:solidFill>
                  <a:schemeClr val="tx1"/>
                </a:solidFill>
                <a:effectLst/>
                <a:uLnTx/>
                <a:uFillTx/>
              </a:rPr>
              <a:t> und setzt </a:t>
            </a:r>
            <a:r>
              <a:rPr kumimoji="0" lang="de-DE" sz="1050" b="1" i="0" u="none" strike="noStrike" kern="1200" cap="none" spc="0" normalizeH="0" baseline="0" noProof="0" dirty="0">
                <a:ln>
                  <a:noFill/>
                </a:ln>
                <a:solidFill>
                  <a:schemeClr val="tx1"/>
                </a:solidFill>
                <a:effectLst/>
                <a:uLnTx/>
                <a:uFillTx/>
              </a:rPr>
              <a:t>positive Akzente </a:t>
            </a:r>
            <a:r>
              <a:rPr kumimoji="0" lang="de-DE" sz="1050" i="0" u="none" strike="noStrike" kern="1200" cap="none" spc="0" normalizeH="0" baseline="0" noProof="0" dirty="0">
                <a:ln>
                  <a:noFill/>
                </a:ln>
                <a:solidFill>
                  <a:schemeClr val="tx1"/>
                </a:solidFill>
                <a:effectLst/>
                <a:uLnTx/>
                <a:uFillTx/>
              </a:rPr>
              <a:t>in einem vielfach als  belastend empfundenen Alltag. Daher können eingeführte und gelernte Motive, die vor der Krise im Einsatz waren, meist auch weiterhin verwendet werden.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Inhalte und Motive, die angesichts der Situation als </a:t>
            </a:r>
            <a:r>
              <a:rPr kumimoji="0" lang="de-DE" sz="1050" b="1" i="0" u="none" strike="noStrike" kern="1200" cap="none" spc="0" normalizeH="0" baseline="0" noProof="0" dirty="0">
                <a:ln>
                  <a:noFill/>
                </a:ln>
                <a:solidFill>
                  <a:schemeClr val="tx1"/>
                </a:solidFill>
                <a:effectLst/>
                <a:uLnTx/>
                <a:uFillTx/>
              </a:rPr>
              <a:t>unpassend</a:t>
            </a:r>
            <a:r>
              <a:rPr kumimoji="0" lang="de-DE" sz="1050" i="0" u="none" strike="noStrike" kern="1200" cap="none" spc="0" normalizeH="0" baseline="0" noProof="0" dirty="0">
                <a:ln>
                  <a:noFill/>
                </a:ln>
                <a:solidFill>
                  <a:schemeClr val="tx1"/>
                </a:solidFill>
                <a:effectLst/>
                <a:uLnTx/>
                <a:uFillTx/>
              </a:rPr>
              <a:t> empfunden werden, sollte man allerdings vermeiden. Ein Bezug zur Krise darf zwar hergestellt werden, muss aber authentisch sein und nicht als „</a:t>
            </a:r>
            <a:r>
              <a:rPr kumimoji="0" lang="de-DE" sz="1050" i="0" u="none" strike="noStrike" kern="1200" cap="none" spc="0" normalizeH="0" baseline="0" noProof="0" dirty="0" err="1">
                <a:ln>
                  <a:noFill/>
                </a:ln>
                <a:solidFill>
                  <a:schemeClr val="tx1"/>
                </a:solidFill>
                <a:effectLst/>
                <a:uLnTx/>
                <a:uFillTx/>
              </a:rPr>
              <a:t>Washing</a:t>
            </a:r>
            <a:r>
              <a:rPr kumimoji="0" lang="de-DE" sz="1050" i="0" u="none" strike="noStrike" kern="1200" cap="none" spc="0" normalizeH="0" baseline="0" noProof="0" dirty="0">
                <a:ln>
                  <a:noFill/>
                </a:ln>
                <a:solidFill>
                  <a:schemeClr val="tx1"/>
                </a:solidFill>
                <a:effectLst/>
                <a:uLnTx/>
                <a:uFillTx/>
              </a:rPr>
              <a:t>“ herüberkommen. Die #Danke-Kampagnen während der Pandemie etwa hatten oft nur eine kurze Halbwertszeit.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Der US-Forscher Orlando Wood hat für eine Studie dieselben TV-Spots vor und während Corona bewerten lassen. Ergebnis. Bei den meisten Spots hat sich die Bewertung </a:t>
            </a:r>
            <a:r>
              <a:rPr kumimoji="0" lang="de-DE" sz="1050" b="1" i="0" u="none" strike="noStrike" kern="1200" cap="none" spc="0" normalizeH="0" baseline="0" noProof="0" dirty="0">
                <a:ln>
                  <a:noFill/>
                </a:ln>
                <a:solidFill>
                  <a:schemeClr val="tx1"/>
                </a:solidFill>
                <a:effectLst/>
                <a:uLnTx/>
                <a:uFillTx/>
              </a:rPr>
              <a:t>kaum geändert</a:t>
            </a:r>
            <a:r>
              <a:rPr kumimoji="0" lang="de-DE" sz="1050" i="0" u="none" strike="noStrike" kern="1200" cap="none" spc="0" normalizeH="0" baseline="0" noProof="0" dirty="0">
                <a:ln>
                  <a:noFill/>
                </a:ln>
                <a:solidFill>
                  <a:schemeClr val="tx1"/>
                </a:solidFill>
                <a:effectLst/>
                <a:uLnTx/>
                <a:uFillTx/>
              </a:rPr>
              <a:t>. Auf Basis seiner Analyse hat er </a:t>
            </a:r>
            <a:r>
              <a:rPr kumimoji="0" lang="de-DE" sz="1050" i="0" u="none" strike="noStrike" kern="1200" cap="none" spc="0" normalizeH="0" baseline="0" noProof="0" dirty="0" err="1">
                <a:ln>
                  <a:noFill/>
                </a:ln>
                <a:solidFill>
                  <a:schemeClr val="tx1"/>
                </a:solidFill>
                <a:effectLst/>
                <a:uLnTx/>
                <a:uFillTx/>
              </a:rPr>
              <a:t>Do‘s</a:t>
            </a:r>
            <a:r>
              <a:rPr kumimoji="0" lang="de-DE" sz="1050" i="0" u="none" strike="noStrike" kern="1200" cap="none" spc="0" normalizeH="0" baseline="0" noProof="0" dirty="0">
                <a:ln>
                  <a:noFill/>
                </a:ln>
                <a:solidFill>
                  <a:schemeClr val="tx1"/>
                </a:solidFill>
                <a:effectLst/>
                <a:uLnTx/>
                <a:uFillTx/>
              </a:rPr>
              <a:t> und Don‘ts für Werbung in Covid-Zeiten formuliert</a:t>
            </a:r>
            <a:r>
              <a:rPr kumimoji="0" lang="de-DE" sz="1050" i="0" u="none" strike="noStrike" kern="1200" cap="none" spc="0" normalizeH="0" baseline="30000" noProof="0" dirty="0">
                <a:ln>
                  <a:noFill/>
                </a:ln>
                <a:solidFill>
                  <a:schemeClr val="tx1"/>
                </a:solidFill>
                <a:effectLst/>
                <a:uLnTx/>
                <a:uFillTx/>
              </a:rPr>
              <a:t>2)</a:t>
            </a:r>
            <a:r>
              <a:rPr kumimoji="0" lang="de-DE" sz="1050" i="0" u="none" strike="noStrike" kern="1200" cap="none" spc="0" normalizeH="0" baseline="0" noProof="0" dirty="0">
                <a:ln>
                  <a:noFill/>
                </a:ln>
                <a:solidFill>
                  <a:schemeClr val="tx1"/>
                </a:solidFill>
                <a:effectLst/>
                <a:uLnTx/>
                <a:uFillTx/>
              </a:rPr>
              <a:t>.</a:t>
            </a:r>
          </a:p>
        </p:txBody>
      </p:sp>
      <p:sp>
        <p:nvSpPr>
          <p:cNvPr id="49" name="Rechteck 48">
            <a:extLst>
              <a:ext uri="{FF2B5EF4-FFF2-40B4-BE49-F238E27FC236}">
                <a16:creationId xmlns:a16="http://schemas.microsoft.com/office/drawing/2014/main" id="{A167E166-918D-4105-B348-E9D2116F0AD8}"/>
              </a:ext>
            </a:extLst>
          </p:cNvPr>
          <p:cNvSpPr/>
          <p:nvPr/>
        </p:nvSpPr>
        <p:spPr>
          <a:xfrm>
            <a:off x="6410247" y="5589000"/>
            <a:ext cx="3185895" cy="415498"/>
          </a:xfrm>
          <a:prstGeom prst="rect">
            <a:avLst/>
          </a:prstGeom>
        </p:spPr>
        <p:txBody>
          <a:bodyPr wrap="square">
            <a:spAutoFit/>
          </a:bodyPr>
          <a:lstStyle/>
          <a:p>
            <a:r>
              <a:rPr lang="en-US" sz="1200" i="1" dirty="0">
                <a:solidFill>
                  <a:srgbClr val="FF0000"/>
                </a:solidFill>
              </a:rPr>
              <a:t>Avoid empty gestures. </a:t>
            </a:r>
            <a:br>
              <a:rPr lang="en-US" sz="1600" i="1" dirty="0">
                <a:solidFill>
                  <a:srgbClr val="FF0000"/>
                </a:solidFill>
              </a:rPr>
            </a:br>
            <a:r>
              <a:rPr lang="en-US" sz="900" dirty="0">
                <a:solidFill>
                  <a:schemeClr val="bg1">
                    <a:lumMod val="50000"/>
                  </a:schemeClr>
                </a:solidFill>
              </a:rPr>
              <a:t>Mark </a:t>
            </a:r>
            <a:r>
              <a:rPr lang="en-US" sz="900" dirty="0" err="1">
                <a:solidFill>
                  <a:schemeClr val="bg1">
                    <a:lumMod val="50000"/>
                  </a:schemeClr>
                </a:solidFill>
              </a:rPr>
              <a:t>Ritson</a:t>
            </a:r>
            <a:r>
              <a:rPr lang="en-US" sz="900" dirty="0">
                <a:solidFill>
                  <a:schemeClr val="bg1">
                    <a:lumMod val="50000"/>
                  </a:schemeClr>
                </a:solidFill>
              </a:rPr>
              <a:t>, 2022</a:t>
            </a:r>
            <a:endParaRPr lang="de-DE" sz="1600" dirty="0">
              <a:solidFill>
                <a:schemeClr val="bg1">
                  <a:lumMod val="50000"/>
                </a:schemeClr>
              </a:solidFill>
            </a:endParaRPr>
          </a:p>
        </p:txBody>
      </p:sp>
      <p:pic>
        <p:nvPicPr>
          <p:cNvPr id="50" name="Grafik 49" descr="Schließendes Anführungszeichen">
            <a:extLst>
              <a:ext uri="{FF2B5EF4-FFF2-40B4-BE49-F238E27FC236}">
                <a16:creationId xmlns:a16="http://schemas.microsoft.com/office/drawing/2014/main" id="{38783CCD-6CEC-4AC7-9E97-953529BDF7E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035913" y="5516992"/>
            <a:ext cx="476369" cy="476369"/>
          </a:xfrm>
          <a:prstGeom prst="rect">
            <a:avLst/>
          </a:prstGeom>
        </p:spPr>
      </p:pic>
      <p:sp>
        <p:nvSpPr>
          <p:cNvPr id="20" name="Rechteck 19">
            <a:extLst>
              <a:ext uri="{FF2B5EF4-FFF2-40B4-BE49-F238E27FC236}">
                <a16:creationId xmlns:a16="http://schemas.microsoft.com/office/drawing/2014/main" id="{8AD75CC3-BBE9-45E6-A8ED-A26936A25124}"/>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platzhalter 4">
            <a:extLst>
              <a:ext uri="{FF2B5EF4-FFF2-40B4-BE49-F238E27FC236}">
                <a16:creationId xmlns:a16="http://schemas.microsoft.com/office/drawing/2014/main" id="{2B72E9A7-9E1C-4B26-A5F5-3008A2CE30C6}"/>
              </a:ext>
            </a:extLst>
          </p:cNvPr>
          <p:cNvSpPr txBox="1">
            <a:spLocks/>
          </p:cNvSpPr>
          <p:nvPr/>
        </p:nvSpPr>
        <p:spPr>
          <a:xfrm>
            <a:off x="898330" y="178213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Bewertung von TV-Spots vor und während der COVID-Krise</a:t>
            </a:r>
          </a:p>
          <a:p>
            <a:pPr>
              <a:lnSpc>
                <a:spcPct val="100000"/>
              </a:lnSpc>
              <a:spcBef>
                <a:spcPts val="0"/>
              </a:spcBef>
            </a:pPr>
            <a:r>
              <a:rPr lang="de-DE" dirty="0">
                <a:solidFill>
                  <a:schemeClr val="tx1"/>
                </a:solidFill>
              </a:rPr>
              <a:t>in %</a:t>
            </a:r>
          </a:p>
        </p:txBody>
      </p:sp>
      <p:pic>
        <p:nvPicPr>
          <p:cNvPr id="22" name="Grafik 21">
            <a:extLst>
              <a:ext uri="{FF2B5EF4-FFF2-40B4-BE49-F238E27FC236}">
                <a16:creationId xmlns:a16="http://schemas.microsoft.com/office/drawing/2014/main" id="{F06BC12B-96B3-43C6-BF83-66CBB7FD11A6}"/>
              </a:ext>
            </a:extLst>
          </p:cNvPr>
          <p:cNvPicPr>
            <a:picLocks noChangeAspect="1"/>
          </p:cNvPicPr>
          <p:nvPr/>
        </p:nvPicPr>
        <p:blipFill>
          <a:blip r:embed="rId5"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903288" y="2659386"/>
            <a:ext cx="4481711" cy="2717434"/>
          </a:xfrm>
          <a:prstGeom prst="rect">
            <a:avLst/>
          </a:prstGeom>
        </p:spPr>
      </p:pic>
      <p:sp>
        <p:nvSpPr>
          <p:cNvPr id="23" name="Textfeld 22">
            <a:extLst>
              <a:ext uri="{FF2B5EF4-FFF2-40B4-BE49-F238E27FC236}">
                <a16:creationId xmlns:a16="http://schemas.microsoft.com/office/drawing/2014/main" id="{D86F403B-2411-4268-BAB9-D3E8098E4B89}"/>
              </a:ext>
            </a:extLst>
          </p:cNvPr>
          <p:cNvSpPr txBox="1"/>
          <p:nvPr/>
        </p:nvSpPr>
        <p:spPr>
          <a:xfrm>
            <a:off x="4251000" y="5389100"/>
            <a:ext cx="914400" cy="252028"/>
          </a:xfrm>
          <a:prstGeom prst="rect">
            <a:avLst/>
          </a:prstGeom>
          <a:noFill/>
        </p:spPr>
        <p:txBody>
          <a:bodyPr wrap="none" lIns="0" tIns="0" rIns="0" bIns="0" rtlCol="0">
            <a:noAutofit/>
          </a:bodyPr>
          <a:lstStyle/>
          <a:p>
            <a:pPr algn="l"/>
            <a:r>
              <a:rPr lang="de-DE" sz="800" dirty="0">
                <a:solidFill>
                  <a:schemeClr val="bg1">
                    <a:lumMod val="50000"/>
                  </a:schemeClr>
                </a:solidFill>
              </a:rPr>
              <a:t>Bewertungs-Score vor Krise</a:t>
            </a:r>
          </a:p>
        </p:txBody>
      </p:sp>
      <p:sp>
        <p:nvSpPr>
          <p:cNvPr id="24" name="Textfeld 23">
            <a:extLst>
              <a:ext uri="{FF2B5EF4-FFF2-40B4-BE49-F238E27FC236}">
                <a16:creationId xmlns:a16="http://schemas.microsoft.com/office/drawing/2014/main" id="{EC77E93F-5831-4450-8FFE-9A5AF5FAE15A}"/>
              </a:ext>
            </a:extLst>
          </p:cNvPr>
          <p:cNvSpPr txBox="1"/>
          <p:nvPr/>
        </p:nvSpPr>
        <p:spPr>
          <a:xfrm rot="16200000">
            <a:off x="787814" y="3608377"/>
            <a:ext cx="914400" cy="252028"/>
          </a:xfrm>
          <a:prstGeom prst="rect">
            <a:avLst/>
          </a:prstGeom>
          <a:noFill/>
        </p:spPr>
        <p:txBody>
          <a:bodyPr wrap="none" lIns="0" tIns="0" rIns="0" bIns="0" rtlCol="0">
            <a:noAutofit/>
          </a:bodyPr>
          <a:lstStyle/>
          <a:p>
            <a:pPr algn="l"/>
            <a:r>
              <a:rPr lang="de-DE" sz="800" dirty="0">
                <a:solidFill>
                  <a:schemeClr val="bg1">
                    <a:lumMod val="50000"/>
                  </a:schemeClr>
                </a:solidFill>
              </a:rPr>
              <a:t>Bewertungs-Score während Krise</a:t>
            </a:r>
          </a:p>
        </p:txBody>
      </p:sp>
    </p:spTree>
    <p:extLst>
      <p:ext uri="{BB962C8B-B14F-4D97-AF65-F5344CB8AC3E}">
        <p14:creationId xmlns:p14="http://schemas.microsoft.com/office/powerpoint/2010/main" val="4239967951"/>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621000"/>
            <a:ext cx="9077962" cy="774383"/>
          </a:xfrm>
        </p:spPr>
        <p:txBody>
          <a:bodyPr vert="horz" lIns="91440" tIns="45720" rIns="91440" bIns="45720" rtlCol="0" anchor="ctr">
            <a:normAutofit/>
          </a:bodyPr>
          <a:lstStyle/>
          <a:p>
            <a:r>
              <a:rPr lang="de-DE" sz="2800" b="1" dirty="0">
                <a:solidFill>
                  <a:srgbClr val="FF0000"/>
                </a:solidFill>
                <a:latin typeface="+mn-lt"/>
              </a:rPr>
              <a:t>TV ist der stärkste Business Driver in der Krise</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de-DE" dirty="0"/>
              <a:t>Messung Kontaktklassen 1 und 2: 2018; Kontaktklasse 4: 2020</a:t>
            </a:r>
            <a:br>
              <a:rPr lang="de-DE" dirty="0"/>
            </a:br>
            <a:r>
              <a:rPr lang="de-DE" dirty="0"/>
              <a:t>Quelle: Medienäquivalenzstudie: Video (2018), Medienäquivalenzstudie: Video Kontakt+ (2020); Facit</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7+1</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2024862"/>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buFont typeface="Arial" panose="020B0604020202020204" pitchFamily="34" charset="0"/>
              <a:buChar char="•"/>
            </a:pPr>
            <a:r>
              <a:rPr lang="de-DE" sz="1050" dirty="0">
                <a:solidFill>
                  <a:schemeClr val="tx1"/>
                </a:solidFill>
              </a:rPr>
              <a:t>Erwin </a:t>
            </a:r>
            <a:r>
              <a:rPr lang="de-DE" sz="1050" dirty="0" err="1">
                <a:solidFill>
                  <a:schemeClr val="tx1"/>
                </a:solidFill>
              </a:rPr>
              <a:t>Ephron</a:t>
            </a:r>
            <a:r>
              <a:rPr lang="de-DE" sz="1050" dirty="0">
                <a:solidFill>
                  <a:schemeClr val="tx1"/>
                </a:solidFill>
              </a:rPr>
              <a:t> definierte den </a:t>
            </a:r>
            <a:r>
              <a:rPr lang="de-DE" sz="1050" b="1" dirty="0">
                <a:solidFill>
                  <a:schemeClr val="tx1"/>
                </a:solidFill>
              </a:rPr>
              <a:t>Wert eines Mediums </a:t>
            </a:r>
            <a:r>
              <a:rPr lang="de-DE" sz="1050" dirty="0">
                <a:solidFill>
                  <a:schemeClr val="tx1"/>
                </a:solidFill>
              </a:rPr>
              <a:t>für die Werbung als Produkt aus seiner Reichweite und der Wirkung des Werbemittels.</a:t>
            </a:r>
          </a:p>
          <a:p>
            <a:pPr marL="171450" lvl="0" indent="-171450">
              <a:buFont typeface="Arial" panose="020B0604020202020204" pitchFamily="34" charset="0"/>
              <a:buChar char="•"/>
            </a:pPr>
            <a:r>
              <a:rPr lang="de-DE" sz="1050" dirty="0">
                <a:solidFill>
                  <a:schemeClr val="tx1"/>
                </a:solidFill>
              </a:rPr>
              <a:t>Hohe Reichweiten und starke Werbewirkung bieten Werbungtreibenden die Chance, auch in schwierigen Zeiten alle potenziellen Kunden zu erreichen und Marken effektiv in deren Gedächtnis zu verankern. Dies ist die Grundlage  für nachhaltiges und gesundes Markenwachstum in der Krise und noch lange darüber hinaus.</a:t>
            </a:r>
          </a:p>
        </p:txBody>
      </p:sp>
      <p:sp>
        <p:nvSpPr>
          <p:cNvPr id="49" name="Rechteck 48">
            <a:extLst>
              <a:ext uri="{FF2B5EF4-FFF2-40B4-BE49-F238E27FC236}">
                <a16:creationId xmlns:a16="http://schemas.microsoft.com/office/drawing/2014/main" id="{A167E166-918D-4105-B348-E9D2116F0AD8}"/>
              </a:ext>
            </a:extLst>
          </p:cNvPr>
          <p:cNvSpPr/>
          <p:nvPr/>
        </p:nvSpPr>
        <p:spPr>
          <a:xfrm>
            <a:off x="7984726" y="4254900"/>
            <a:ext cx="1603154" cy="1708160"/>
          </a:xfrm>
          <a:prstGeom prst="rect">
            <a:avLst/>
          </a:prstGeom>
        </p:spPr>
        <p:txBody>
          <a:bodyPr wrap="square">
            <a:spAutoFit/>
          </a:bodyPr>
          <a:lstStyle/>
          <a:p>
            <a:r>
              <a:rPr lang="en-US" sz="1200" i="1" dirty="0">
                <a:solidFill>
                  <a:srgbClr val="FF0000"/>
                </a:solidFill>
              </a:rPr>
              <a:t>A medium‘s advertising value is the product of its probability of exposing the average ad and its  contribution to the impact of the message.</a:t>
            </a:r>
            <a:br>
              <a:rPr lang="en-US" sz="1200" i="1" dirty="0">
                <a:solidFill>
                  <a:srgbClr val="FF0000"/>
                </a:solidFill>
              </a:rPr>
            </a:br>
            <a:r>
              <a:rPr lang="en-US" sz="900" dirty="0">
                <a:solidFill>
                  <a:schemeClr val="bg1">
                    <a:lumMod val="50000"/>
                  </a:schemeClr>
                </a:solidFill>
              </a:rPr>
              <a:t>Erwin Ephron, 1994</a:t>
            </a:r>
            <a:endParaRPr lang="de-DE" sz="1600" dirty="0">
              <a:solidFill>
                <a:schemeClr val="bg1">
                  <a:lumMod val="50000"/>
                </a:schemeClr>
              </a:solidFill>
            </a:endParaRPr>
          </a:p>
        </p:txBody>
      </p:sp>
      <p:pic>
        <p:nvPicPr>
          <p:cNvPr id="50" name="Grafik 49" descr="Schließendes Anführungszeichen">
            <a:extLst>
              <a:ext uri="{FF2B5EF4-FFF2-40B4-BE49-F238E27FC236}">
                <a16:creationId xmlns:a16="http://schemas.microsoft.com/office/drawing/2014/main" id="{38783CCD-6CEC-4AC7-9E97-953529BDF7E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657727" y="4173698"/>
            <a:ext cx="476369" cy="476369"/>
          </a:xfrm>
          <a:prstGeom prst="rect">
            <a:avLst/>
          </a:prstGeom>
        </p:spPr>
      </p:pic>
      <p:sp>
        <p:nvSpPr>
          <p:cNvPr id="20" name="Rechteck 19">
            <a:extLst>
              <a:ext uri="{FF2B5EF4-FFF2-40B4-BE49-F238E27FC236}">
                <a16:creationId xmlns:a16="http://schemas.microsoft.com/office/drawing/2014/main" id="{8AD75CC3-BBE9-45E6-A8ED-A26936A25124}"/>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platzhalter 4">
            <a:extLst>
              <a:ext uri="{FF2B5EF4-FFF2-40B4-BE49-F238E27FC236}">
                <a16:creationId xmlns:a16="http://schemas.microsoft.com/office/drawing/2014/main" id="{2B72E9A7-9E1C-4B26-A5F5-3008A2CE30C6}"/>
              </a:ext>
            </a:extLst>
          </p:cNvPr>
          <p:cNvSpPr txBox="1">
            <a:spLocks/>
          </p:cNvSpPr>
          <p:nvPr/>
        </p:nvSpPr>
        <p:spPr>
          <a:xfrm>
            <a:off x="898330" y="178213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Ungestützte Werbeerinnerung Single-, Doppel- und Vierfachkontakt</a:t>
            </a:r>
          </a:p>
          <a:p>
            <a:pPr>
              <a:lnSpc>
                <a:spcPct val="100000"/>
              </a:lnSpc>
              <a:spcBef>
                <a:spcPts val="0"/>
              </a:spcBef>
            </a:pPr>
            <a:r>
              <a:rPr lang="de-DE" dirty="0">
                <a:solidFill>
                  <a:schemeClr val="tx1"/>
                </a:solidFill>
              </a:rPr>
              <a:t>In %</a:t>
            </a:r>
          </a:p>
        </p:txBody>
      </p:sp>
      <p:graphicFrame>
        <p:nvGraphicFramePr>
          <p:cNvPr id="13" name="Säulendiagramm 3 Werte 4 Kat _rot">
            <a:extLst>
              <a:ext uri="{FF2B5EF4-FFF2-40B4-BE49-F238E27FC236}">
                <a16:creationId xmlns:a16="http://schemas.microsoft.com/office/drawing/2014/main" id="{CDB51058-95F3-4030-A58B-8D4692608D16}"/>
              </a:ext>
            </a:extLst>
          </p:cNvPr>
          <p:cNvGraphicFramePr>
            <a:graphicFrameLocks/>
          </p:cNvGraphicFramePr>
          <p:nvPr>
            <p:custDataLst>
              <p:tags r:id="rId2"/>
            </p:custDataLst>
            <p:extLst>
              <p:ext uri="{D42A27DB-BD31-4B8C-83A1-F6EECF244321}">
                <p14:modId xmlns:p14="http://schemas.microsoft.com/office/powerpoint/2010/main" val="993422202"/>
              </p:ext>
            </p:extLst>
          </p:nvPr>
        </p:nvGraphicFramePr>
        <p:xfrm>
          <a:off x="994888" y="2227592"/>
          <a:ext cx="4621243" cy="3685683"/>
        </p:xfrm>
        <a:graphic>
          <a:graphicData uri="http://schemas.openxmlformats.org/drawingml/2006/chart">
            <c:chart xmlns:c="http://schemas.openxmlformats.org/drawingml/2006/chart" xmlns:r="http://schemas.openxmlformats.org/officeDocument/2006/relationships" r:id="rId6"/>
          </a:graphicData>
        </a:graphic>
      </p:graphicFrame>
      <p:sp>
        <p:nvSpPr>
          <p:cNvPr id="14" name="Rechteck 13">
            <a:extLst>
              <a:ext uri="{FF2B5EF4-FFF2-40B4-BE49-F238E27FC236}">
                <a16:creationId xmlns:a16="http://schemas.microsoft.com/office/drawing/2014/main" id="{B169BB5E-297A-4429-BB2C-54E891328499}"/>
              </a:ext>
            </a:extLst>
          </p:cNvPr>
          <p:cNvSpPr/>
          <p:nvPr/>
        </p:nvSpPr>
        <p:spPr>
          <a:xfrm>
            <a:off x="1531130" y="5284623"/>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1</a:t>
            </a:r>
          </a:p>
        </p:txBody>
      </p:sp>
      <p:sp>
        <p:nvSpPr>
          <p:cNvPr id="15" name="Rechteck 14">
            <a:extLst>
              <a:ext uri="{FF2B5EF4-FFF2-40B4-BE49-F238E27FC236}">
                <a16:creationId xmlns:a16="http://schemas.microsoft.com/office/drawing/2014/main" id="{D3503FBB-CC3E-4ABA-A8C4-F751CA9F5283}"/>
              </a:ext>
            </a:extLst>
          </p:cNvPr>
          <p:cNvSpPr/>
          <p:nvPr/>
        </p:nvSpPr>
        <p:spPr>
          <a:xfrm>
            <a:off x="4216332" y="2590714"/>
            <a:ext cx="156376" cy="156376"/>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200" b="1" noProof="0" dirty="0">
                <a:solidFill>
                  <a:schemeClr val="bg1">
                    <a:lumMod val="50000"/>
                  </a:schemeClr>
                </a:solidFill>
              </a:rPr>
              <a:t>x</a:t>
            </a:r>
          </a:p>
        </p:txBody>
      </p:sp>
      <p:sp>
        <p:nvSpPr>
          <p:cNvPr id="16" name="Textfeld 15">
            <a:extLst>
              <a:ext uri="{FF2B5EF4-FFF2-40B4-BE49-F238E27FC236}">
                <a16:creationId xmlns:a16="http://schemas.microsoft.com/office/drawing/2014/main" id="{A13C61AE-AD5F-4998-AA2A-0448BDA1EF51}"/>
              </a:ext>
            </a:extLst>
          </p:cNvPr>
          <p:cNvSpPr txBox="1"/>
          <p:nvPr/>
        </p:nvSpPr>
        <p:spPr>
          <a:xfrm>
            <a:off x="4424584" y="2581831"/>
            <a:ext cx="914400" cy="216024"/>
          </a:xfrm>
          <a:prstGeom prst="rect">
            <a:avLst/>
          </a:prstGeom>
          <a:noFill/>
        </p:spPr>
        <p:txBody>
          <a:bodyPr wrap="none" lIns="0" tIns="0" rIns="0" bIns="0" rtlCol="0">
            <a:noAutofit/>
          </a:bodyPr>
          <a:lstStyle/>
          <a:p>
            <a:pPr algn="l"/>
            <a:r>
              <a:rPr lang="de-DE" sz="900" dirty="0">
                <a:solidFill>
                  <a:schemeClr val="bg1">
                    <a:lumMod val="50000"/>
                  </a:schemeClr>
                </a:solidFill>
              </a:rPr>
              <a:t>Anzahl Kontakte</a:t>
            </a:r>
          </a:p>
        </p:txBody>
      </p:sp>
      <p:sp>
        <p:nvSpPr>
          <p:cNvPr id="17" name="Rechteck 16">
            <a:extLst>
              <a:ext uri="{FF2B5EF4-FFF2-40B4-BE49-F238E27FC236}">
                <a16:creationId xmlns:a16="http://schemas.microsoft.com/office/drawing/2014/main" id="{67A39536-EF37-4418-B899-976D159877B8}"/>
              </a:ext>
            </a:extLst>
          </p:cNvPr>
          <p:cNvSpPr/>
          <p:nvPr/>
        </p:nvSpPr>
        <p:spPr>
          <a:xfrm>
            <a:off x="1764593" y="5284623"/>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2</a:t>
            </a:r>
          </a:p>
        </p:txBody>
      </p:sp>
      <p:sp>
        <p:nvSpPr>
          <p:cNvPr id="18" name="Rechteck 17">
            <a:extLst>
              <a:ext uri="{FF2B5EF4-FFF2-40B4-BE49-F238E27FC236}">
                <a16:creationId xmlns:a16="http://schemas.microsoft.com/office/drawing/2014/main" id="{A010E58C-8C10-4DE7-BFAF-5A0550BF2FB9}"/>
              </a:ext>
            </a:extLst>
          </p:cNvPr>
          <p:cNvSpPr/>
          <p:nvPr/>
        </p:nvSpPr>
        <p:spPr>
          <a:xfrm>
            <a:off x="1998055" y="5284623"/>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4</a:t>
            </a:r>
          </a:p>
        </p:txBody>
      </p:sp>
      <p:sp>
        <p:nvSpPr>
          <p:cNvPr id="37" name="Freihandform: Form 36">
            <a:extLst>
              <a:ext uri="{FF2B5EF4-FFF2-40B4-BE49-F238E27FC236}">
                <a16:creationId xmlns:a16="http://schemas.microsoft.com/office/drawing/2014/main" id="{5040DDFC-BD50-44CE-8097-585BD697E311}"/>
              </a:ext>
            </a:extLst>
          </p:cNvPr>
          <p:cNvSpPr/>
          <p:nvPr/>
        </p:nvSpPr>
        <p:spPr>
          <a:xfrm>
            <a:off x="1531130" y="4263407"/>
            <a:ext cx="187645" cy="407786"/>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38" name="Freihandform: Form 37">
            <a:extLst>
              <a:ext uri="{FF2B5EF4-FFF2-40B4-BE49-F238E27FC236}">
                <a16:creationId xmlns:a16="http://schemas.microsoft.com/office/drawing/2014/main" id="{7A05A3D4-FFD1-4466-9913-E1FE7AAA9055}"/>
              </a:ext>
            </a:extLst>
          </p:cNvPr>
          <p:cNvSpPr/>
          <p:nvPr/>
        </p:nvSpPr>
        <p:spPr>
          <a:xfrm>
            <a:off x="1794289" y="3480578"/>
            <a:ext cx="187645" cy="554146"/>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39" name="Freihandform: Form 38">
            <a:extLst>
              <a:ext uri="{FF2B5EF4-FFF2-40B4-BE49-F238E27FC236}">
                <a16:creationId xmlns:a16="http://schemas.microsoft.com/office/drawing/2014/main" id="{CCACDD3E-852C-4D61-A5A1-4D925ABC73AE}"/>
              </a:ext>
            </a:extLst>
          </p:cNvPr>
          <p:cNvSpPr/>
          <p:nvPr/>
        </p:nvSpPr>
        <p:spPr>
          <a:xfrm>
            <a:off x="2870245" y="3467994"/>
            <a:ext cx="187645" cy="554146"/>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0" name="Freihandform: Form 39">
            <a:extLst>
              <a:ext uri="{FF2B5EF4-FFF2-40B4-BE49-F238E27FC236}">
                <a16:creationId xmlns:a16="http://schemas.microsoft.com/office/drawing/2014/main" id="{9A8B504F-5A6B-46F8-B759-97B5DE4034B4}"/>
              </a:ext>
            </a:extLst>
          </p:cNvPr>
          <p:cNvSpPr/>
          <p:nvPr/>
        </p:nvSpPr>
        <p:spPr>
          <a:xfrm>
            <a:off x="2602885" y="4129865"/>
            <a:ext cx="187645" cy="407786"/>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1" name="Freihandform: Form 40">
            <a:extLst>
              <a:ext uri="{FF2B5EF4-FFF2-40B4-BE49-F238E27FC236}">
                <a16:creationId xmlns:a16="http://schemas.microsoft.com/office/drawing/2014/main" id="{86018332-AD06-4E1A-91C5-829F292E6B73}"/>
              </a:ext>
            </a:extLst>
          </p:cNvPr>
          <p:cNvSpPr/>
          <p:nvPr/>
        </p:nvSpPr>
        <p:spPr>
          <a:xfrm>
            <a:off x="3646580" y="4586223"/>
            <a:ext cx="187645" cy="283936"/>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2" name="Freihandform: Form 41">
            <a:extLst>
              <a:ext uri="{FF2B5EF4-FFF2-40B4-BE49-F238E27FC236}">
                <a16:creationId xmlns:a16="http://schemas.microsoft.com/office/drawing/2014/main" id="{D3057D06-279F-448E-A421-9DC78FBC1DB0}"/>
              </a:ext>
            </a:extLst>
          </p:cNvPr>
          <p:cNvSpPr/>
          <p:nvPr/>
        </p:nvSpPr>
        <p:spPr>
          <a:xfrm>
            <a:off x="3875408" y="4231065"/>
            <a:ext cx="187645" cy="209840"/>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4" name="Freihandform: Form 43">
            <a:extLst>
              <a:ext uri="{FF2B5EF4-FFF2-40B4-BE49-F238E27FC236}">
                <a16:creationId xmlns:a16="http://schemas.microsoft.com/office/drawing/2014/main" id="{CDC9E722-3E5E-47FF-B8BE-69C779818CB0}"/>
              </a:ext>
            </a:extLst>
          </p:cNvPr>
          <p:cNvSpPr/>
          <p:nvPr/>
        </p:nvSpPr>
        <p:spPr>
          <a:xfrm>
            <a:off x="4648075" y="4889943"/>
            <a:ext cx="187645" cy="143145"/>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5" name="Freihandform: Form 44">
            <a:extLst>
              <a:ext uri="{FF2B5EF4-FFF2-40B4-BE49-F238E27FC236}">
                <a16:creationId xmlns:a16="http://schemas.microsoft.com/office/drawing/2014/main" id="{3DCBDF84-F64F-4EED-BDD1-F7D86239319A}"/>
              </a:ext>
            </a:extLst>
          </p:cNvPr>
          <p:cNvSpPr/>
          <p:nvPr/>
        </p:nvSpPr>
        <p:spPr>
          <a:xfrm>
            <a:off x="4925166" y="4468917"/>
            <a:ext cx="187645" cy="324000"/>
          </a:xfrm>
          <a:custGeom>
            <a:avLst/>
            <a:gdLst>
              <a:gd name="connsiteX0" fmla="*/ 0 w 327660"/>
              <a:gd name="connsiteY0" fmla="*/ 243840 h 243840"/>
              <a:gd name="connsiteX1" fmla="*/ 0 w 327660"/>
              <a:gd name="connsiteY1" fmla="*/ 0 h 243840"/>
              <a:gd name="connsiteX2" fmla="*/ 327660 w 327660"/>
              <a:gd name="connsiteY2" fmla="*/ 0 h 243840"/>
            </a:gdLst>
            <a:ahLst/>
            <a:cxnLst>
              <a:cxn ang="0">
                <a:pos x="connsiteX0" y="connsiteY0"/>
              </a:cxn>
              <a:cxn ang="0">
                <a:pos x="connsiteX1" y="connsiteY1"/>
              </a:cxn>
              <a:cxn ang="0">
                <a:pos x="connsiteX2" y="connsiteY2"/>
              </a:cxn>
            </a:cxnLst>
            <a:rect l="l" t="t" r="r" b="b"/>
            <a:pathLst>
              <a:path w="327660" h="243840">
                <a:moveTo>
                  <a:pt x="0" y="243840"/>
                </a:moveTo>
                <a:lnTo>
                  <a:pt x="0" y="0"/>
                </a:lnTo>
                <a:lnTo>
                  <a:pt x="327660" y="0"/>
                </a:lnTo>
              </a:path>
            </a:pathLst>
          </a:custGeom>
          <a:noFill/>
          <a:ln w="63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lumMod val="50000"/>
                </a:schemeClr>
              </a:solidFill>
            </a:endParaRPr>
          </a:p>
        </p:txBody>
      </p:sp>
      <p:sp>
        <p:nvSpPr>
          <p:cNvPr id="46" name="Textfeld 45">
            <a:extLst>
              <a:ext uri="{FF2B5EF4-FFF2-40B4-BE49-F238E27FC236}">
                <a16:creationId xmlns:a16="http://schemas.microsoft.com/office/drawing/2014/main" id="{FE2AC389-6934-4832-B24A-D6BC997369E4}"/>
              </a:ext>
            </a:extLst>
          </p:cNvPr>
          <p:cNvSpPr txBox="1"/>
          <p:nvPr/>
        </p:nvSpPr>
        <p:spPr>
          <a:xfrm>
            <a:off x="947785" y="4477866"/>
            <a:ext cx="561105" cy="193327"/>
          </a:xfrm>
          <a:prstGeom prst="rect">
            <a:avLst/>
          </a:prstGeom>
          <a:noFill/>
        </p:spPr>
        <p:txBody>
          <a:bodyPr wrap="none" lIns="0" tIns="0" rIns="0" bIns="0" rtlCol="0">
            <a:noAutofit/>
          </a:bodyPr>
          <a:lstStyle/>
          <a:p>
            <a:pPr algn="r"/>
            <a:r>
              <a:rPr lang="de-DE" sz="900" dirty="0"/>
              <a:t>+95%</a:t>
            </a:r>
          </a:p>
        </p:txBody>
      </p:sp>
      <p:sp>
        <p:nvSpPr>
          <p:cNvPr id="47" name="Textfeld 46">
            <a:extLst>
              <a:ext uri="{FF2B5EF4-FFF2-40B4-BE49-F238E27FC236}">
                <a16:creationId xmlns:a16="http://schemas.microsoft.com/office/drawing/2014/main" id="{7DCB0D7A-883A-4480-AC8E-06DA18F35386}"/>
              </a:ext>
            </a:extLst>
          </p:cNvPr>
          <p:cNvSpPr txBox="1"/>
          <p:nvPr/>
        </p:nvSpPr>
        <p:spPr>
          <a:xfrm>
            <a:off x="1216946" y="3727934"/>
            <a:ext cx="561105" cy="193327"/>
          </a:xfrm>
          <a:prstGeom prst="rect">
            <a:avLst/>
          </a:prstGeom>
          <a:noFill/>
        </p:spPr>
        <p:txBody>
          <a:bodyPr wrap="none" lIns="0" tIns="0" rIns="0" bIns="0" rtlCol="0">
            <a:noAutofit/>
          </a:bodyPr>
          <a:lstStyle/>
          <a:p>
            <a:pPr algn="r"/>
            <a:r>
              <a:rPr lang="de-DE" sz="900" dirty="0"/>
              <a:t>+73%</a:t>
            </a:r>
          </a:p>
        </p:txBody>
      </p:sp>
      <p:sp>
        <p:nvSpPr>
          <p:cNvPr id="48" name="Textfeld 47">
            <a:extLst>
              <a:ext uri="{FF2B5EF4-FFF2-40B4-BE49-F238E27FC236}">
                <a16:creationId xmlns:a16="http://schemas.microsoft.com/office/drawing/2014/main" id="{035D8748-DD5F-4595-B3AE-F17A5FEB5C54}"/>
              </a:ext>
            </a:extLst>
          </p:cNvPr>
          <p:cNvSpPr txBox="1"/>
          <p:nvPr/>
        </p:nvSpPr>
        <p:spPr>
          <a:xfrm>
            <a:off x="2274862" y="3681818"/>
            <a:ext cx="561105" cy="193327"/>
          </a:xfrm>
          <a:prstGeom prst="rect">
            <a:avLst/>
          </a:prstGeom>
          <a:noFill/>
        </p:spPr>
        <p:txBody>
          <a:bodyPr wrap="none" lIns="0" tIns="0" rIns="0" bIns="0" rtlCol="0">
            <a:noAutofit/>
          </a:bodyPr>
          <a:lstStyle/>
          <a:p>
            <a:pPr algn="r"/>
            <a:r>
              <a:rPr lang="de-DE" sz="900" dirty="0"/>
              <a:t>+52%</a:t>
            </a:r>
          </a:p>
        </p:txBody>
      </p:sp>
      <p:sp>
        <p:nvSpPr>
          <p:cNvPr id="51" name="Textfeld 50">
            <a:extLst>
              <a:ext uri="{FF2B5EF4-FFF2-40B4-BE49-F238E27FC236}">
                <a16:creationId xmlns:a16="http://schemas.microsoft.com/office/drawing/2014/main" id="{69B992E7-CB22-4693-AC50-8792C0616D7A}"/>
              </a:ext>
            </a:extLst>
          </p:cNvPr>
          <p:cNvSpPr txBox="1"/>
          <p:nvPr/>
        </p:nvSpPr>
        <p:spPr>
          <a:xfrm>
            <a:off x="2037118" y="4304803"/>
            <a:ext cx="561105" cy="193327"/>
          </a:xfrm>
          <a:prstGeom prst="rect">
            <a:avLst/>
          </a:prstGeom>
          <a:noFill/>
        </p:spPr>
        <p:txBody>
          <a:bodyPr wrap="none" lIns="0" tIns="0" rIns="0" bIns="0" rtlCol="0">
            <a:noAutofit/>
          </a:bodyPr>
          <a:lstStyle/>
          <a:p>
            <a:pPr algn="r"/>
            <a:r>
              <a:rPr lang="de-DE" sz="900" dirty="0"/>
              <a:t>69%</a:t>
            </a:r>
          </a:p>
        </p:txBody>
      </p:sp>
      <p:sp>
        <p:nvSpPr>
          <p:cNvPr id="52" name="Textfeld 51">
            <a:extLst>
              <a:ext uri="{FF2B5EF4-FFF2-40B4-BE49-F238E27FC236}">
                <a16:creationId xmlns:a16="http://schemas.microsoft.com/office/drawing/2014/main" id="{C18B0EF8-5DE7-4FA5-BBFF-BA42E9700B27}"/>
              </a:ext>
            </a:extLst>
          </p:cNvPr>
          <p:cNvSpPr txBox="1"/>
          <p:nvPr/>
        </p:nvSpPr>
        <p:spPr>
          <a:xfrm>
            <a:off x="3060711" y="4684459"/>
            <a:ext cx="561105" cy="193327"/>
          </a:xfrm>
          <a:prstGeom prst="rect">
            <a:avLst/>
          </a:prstGeom>
          <a:noFill/>
        </p:spPr>
        <p:txBody>
          <a:bodyPr wrap="none" lIns="0" tIns="0" rIns="0" bIns="0" rtlCol="0">
            <a:noAutofit/>
          </a:bodyPr>
          <a:lstStyle/>
          <a:p>
            <a:pPr algn="r"/>
            <a:r>
              <a:rPr lang="de-DE" sz="900" dirty="0"/>
              <a:t>+95%</a:t>
            </a:r>
          </a:p>
        </p:txBody>
      </p:sp>
      <p:sp>
        <p:nvSpPr>
          <p:cNvPr id="53" name="Textfeld 52">
            <a:extLst>
              <a:ext uri="{FF2B5EF4-FFF2-40B4-BE49-F238E27FC236}">
                <a16:creationId xmlns:a16="http://schemas.microsoft.com/office/drawing/2014/main" id="{C2B4CC56-0DAE-4BC0-AD28-635EBA2E1BB5}"/>
              </a:ext>
            </a:extLst>
          </p:cNvPr>
          <p:cNvSpPr txBox="1"/>
          <p:nvPr/>
        </p:nvSpPr>
        <p:spPr>
          <a:xfrm>
            <a:off x="3315952" y="4277319"/>
            <a:ext cx="561105" cy="193327"/>
          </a:xfrm>
          <a:prstGeom prst="rect">
            <a:avLst/>
          </a:prstGeom>
          <a:noFill/>
        </p:spPr>
        <p:txBody>
          <a:bodyPr wrap="none" lIns="0" tIns="0" rIns="0" bIns="0" rtlCol="0">
            <a:noAutofit/>
          </a:bodyPr>
          <a:lstStyle/>
          <a:p>
            <a:pPr algn="r"/>
            <a:r>
              <a:rPr lang="de-DE" sz="900" dirty="0"/>
              <a:t>+45%</a:t>
            </a:r>
          </a:p>
        </p:txBody>
      </p:sp>
      <p:sp>
        <p:nvSpPr>
          <p:cNvPr id="54" name="Textfeld 53">
            <a:extLst>
              <a:ext uri="{FF2B5EF4-FFF2-40B4-BE49-F238E27FC236}">
                <a16:creationId xmlns:a16="http://schemas.microsoft.com/office/drawing/2014/main" id="{AD45AF1D-A21B-49C0-9811-27134B20E663}"/>
              </a:ext>
            </a:extLst>
          </p:cNvPr>
          <p:cNvSpPr txBox="1"/>
          <p:nvPr/>
        </p:nvSpPr>
        <p:spPr>
          <a:xfrm>
            <a:off x="4335706" y="4550643"/>
            <a:ext cx="561105" cy="189933"/>
          </a:xfrm>
          <a:prstGeom prst="rect">
            <a:avLst/>
          </a:prstGeom>
          <a:noFill/>
        </p:spPr>
        <p:txBody>
          <a:bodyPr wrap="none" lIns="0" tIns="0" rIns="0" bIns="0" rtlCol="0">
            <a:noAutofit/>
          </a:bodyPr>
          <a:lstStyle/>
          <a:p>
            <a:pPr algn="r"/>
            <a:r>
              <a:rPr lang="de-DE" sz="900" dirty="0"/>
              <a:t>+96%</a:t>
            </a:r>
          </a:p>
        </p:txBody>
      </p:sp>
      <p:sp>
        <p:nvSpPr>
          <p:cNvPr id="55" name="Textfeld 54">
            <a:extLst>
              <a:ext uri="{FF2B5EF4-FFF2-40B4-BE49-F238E27FC236}">
                <a16:creationId xmlns:a16="http://schemas.microsoft.com/office/drawing/2014/main" id="{A07B9454-73AD-4B19-A4BD-A4EE231F3C24}"/>
              </a:ext>
            </a:extLst>
          </p:cNvPr>
          <p:cNvSpPr txBox="1"/>
          <p:nvPr/>
        </p:nvSpPr>
        <p:spPr>
          <a:xfrm>
            <a:off x="4064730" y="4911957"/>
            <a:ext cx="561105" cy="193327"/>
          </a:xfrm>
          <a:prstGeom prst="rect">
            <a:avLst/>
          </a:prstGeom>
          <a:noFill/>
        </p:spPr>
        <p:txBody>
          <a:bodyPr wrap="none" lIns="0" tIns="0" rIns="0" bIns="0" rtlCol="0">
            <a:noAutofit/>
          </a:bodyPr>
          <a:lstStyle/>
          <a:p>
            <a:pPr algn="r"/>
            <a:r>
              <a:rPr lang="de-DE" sz="900" dirty="0"/>
              <a:t>+121%</a:t>
            </a:r>
          </a:p>
        </p:txBody>
      </p:sp>
      <p:sp>
        <p:nvSpPr>
          <p:cNvPr id="56" name="Rechteck 55">
            <a:extLst>
              <a:ext uri="{FF2B5EF4-FFF2-40B4-BE49-F238E27FC236}">
                <a16:creationId xmlns:a16="http://schemas.microsoft.com/office/drawing/2014/main" id="{7467B586-C6C9-4107-B95C-951BB7BF8044}"/>
              </a:ext>
            </a:extLst>
          </p:cNvPr>
          <p:cNvSpPr/>
          <p:nvPr/>
        </p:nvSpPr>
        <p:spPr>
          <a:xfrm>
            <a:off x="2567785"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1</a:t>
            </a:r>
          </a:p>
        </p:txBody>
      </p:sp>
      <p:sp>
        <p:nvSpPr>
          <p:cNvPr id="57" name="Rechteck 56">
            <a:extLst>
              <a:ext uri="{FF2B5EF4-FFF2-40B4-BE49-F238E27FC236}">
                <a16:creationId xmlns:a16="http://schemas.microsoft.com/office/drawing/2014/main" id="{6298C699-558B-482C-9313-8A5C11FDD24A}"/>
              </a:ext>
            </a:extLst>
          </p:cNvPr>
          <p:cNvSpPr/>
          <p:nvPr/>
        </p:nvSpPr>
        <p:spPr>
          <a:xfrm>
            <a:off x="2801248"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2</a:t>
            </a:r>
          </a:p>
        </p:txBody>
      </p:sp>
      <p:sp>
        <p:nvSpPr>
          <p:cNvPr id="58" name="Rechteck 57">
            <a:extLst>
              <a:ext uri="{FF2B5EF4-FFF2-40B4-BE49-F238E27FC236}">
                <a16:creationId xmlns:a16="http://schemas.microsoft.com/office/drawing/2014/main" id="{2978BDF4-73DD-485D-B5F3-02759CEB0BBF}"/>
              </a:ext>
            </a:extLst>
          </p:cNvPr>
          <p:cNvSpPr/>
          <p:nvPr/>
        </p:nvSpPr>
        <p:spPr>
          <a:xfrm>
            <a:off x="3034710"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4</a:t>
            </a:r>
          </a:p>
        </p:txBody>
      </p:sp>
      <p:sp>
        <p:nvSpPr>
          <p:cNvPr id="59" name="Rechteck 58">
            <a:extLst>
              <a:ext uri="{FF2B5EF4-FFF2-40B4-BE49-F238E27FC236}">
                <a16:creationId xmlns:a16="http://schemas.microsoft.com/office/drawing/2014/main" id="{DF35862A-2586-4CF8-B35A-3F1169EEEAE3}"/>
              </a:ext>
            </a:extLst>
          </p:cNvPr>
          <p:cNvSpPr/>
          <p:nvPr/>
        </p:nvSpPr>
        <p:spPr>
          <a:xfrm>
            <a:off x="3602747"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1</a:t>
            </a:r>
          </a:p>
        </p:txBody>
      </p:sp>
      <p:sp>
        <p:nvSpPr>
          <p:cNvPr id="60" name="Rechteck 59">
            <a:extLst>
              <a:ext uri="{FF2B5EF4-FFF2-40B4-BE49-F238E27FC236}">
                <a16:creationId xmlns:a16="http://schemas.microsoft.com/office/drawing/2014/main" id="{FC67AF14-5FBA-43A2-82AD-592DAB90D830}"/>
              </a:ext>
            </a:extLst>
          </p:cNvPr>
          <p:cNvSpPr/>
          <p:nvPr/>
        </p:nvSpPr>
        <p:spPr>
          <a:xfrm>
            <a:off x="3836210"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2</a:t>
            </a:r>
          </a:p>
        </p:txBody>
      </p:sp>
      <p:sp>
        <p:nvSpPr>
          <p:cNvPr id="61" name="Rechteck 60">
            <a:extLst>
              <a:ext uri="{FF2B5EF4-FFF2-40B4-BE49-F238E27FC236}">
                <a16:creationId xmlns:a16="http://schemas.microsoft.com/office/drawing/2014/main" id="{19EB3BF3-4587-436A-85B5-FE62EB3706BC}"/>
              </a:ext>
            </a:extLst>
          </p:cNvPr>
          <p:cNvSpPr/>
          <p:nvPr/>
        </p:nvSpPr>
        <p:spPr>
          <a:xfrm>
            <a:off x="4069672"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4</a:t>
            </a:r>
          </a:p>
        </p:txBody>
      </p:sp>
      <p:sp>
        <p:nvSpPr>
          <p:cNvPr id="62" name="Rechteck 61">
            <a:extLst>
              <a:ext uri="{FF2B5EF4-FFF2-40B4-BE49-F238E27FC236}">
                <a16:creationId xmlns:a16="http://schemas.microsoft.com/office/drawing/2014/main" id="{93700170-02A5-402E-A143-BD394D0F82CE}"/>
              </a:ext>
            </a:extLst>
          </p:cNvPr>
          <p:cNvSpPr/>
          <p:nvPr/>
        </p:nvSpPr>
        <p:spPr>
          <a:xfrm>
            <a:off x="4648075"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1</a:t>
            </a:r>
          </a:p>
        </p:txBody>
      </p:sp>
      <p:sp>
        <p:nvSpPr>
          <p:cNvPr id="63" name="Rechteck 62">
            <a:extLst>
              <a:ext uri="{FF2B5EF4-FFF2-40B4-BE49-F238E27FC236}">
                <a16:creationId xmlns:a16="http://schemas.microsoft.com/office/drawing/2014/main" id="{79262761-2278-4DB7-A723-C843D2D7499D}"/>
              </a:ext>
            </a:extLst>
          </p:cNvPr>
          <p:cNvSpPr/>
          <p:nvPr/>
        </p:nvSpPr>
        <p:spPr>
          <a:xfrm>
            <a:off x="4881538"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2</a:t>
            </a:r>
          </a:p>
        </p:txBody>
      </p:sp>
      <p:sp>
        <p:nvSpPr>
          <p:cNvPr id="64" name="Rechteck 63">
            <a:extLst>
              <a:ext uri="{FF2B5EF4-FFF2-40B4-BE49-F238E27FC236}">
                <a16:creationId xmlns:a16="http://schemas.microsoft.com/office/drawing/2014/main" id="{E32E502D-4864-4A85-9042-DCC78713A3EC}"/>
              </a:ext>
            </a:extLst>
          </p:cNvPr>
          <p:cNvSpPr/>
          <p:nvPr/>
        </p:nvSpPr>
        <p:spPr>
          <a:xfrm>
            <a:off x="5115000" y="5284050"/>
            <a:ext cx="162820" cy="162818"/>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ctr">
            <a:noAutofit/>
          </a:bodyPr>
          <a:lstStyle/>
          <a:p>
            <a:pPr algn="ctr"/>
            <a:r>
              <a:rPr lang="de-DE" sz="1050" b="1" noProof="0" dirty="0">
                <a:solidFill>
                  <a:schemeClr val="bg1">
                    <a:lumMod val="50000"/>
                  </a:schemeClr>
                </a:solidFill>
              </a:rPr>
              <a:t>4</a:t>
            </a:r>
          </a:p>
        </p:txBody>
      </p:sp>
      <p:sp>
        <p:nvSpPr>
          <p:cNvPr id="65" name="Rechteck 64">
            <a:extLst>
              <a:ext uri="{FF2B5EF4-FFF2-40B4-BE49-F238E27FC236}">
                <a16:creationId xmlns:a16="http://schemas.microsoft.com/office/drawing/2014/main" id="{59536DFB-AA3B-45D1-87D9-8D61036507C8}"/>
              </a:ext>
            </a:extLst>
          </p:cNvPr>
          <p:cNvSpPr/>
          <p:nvPr/>
        </p:nvSpPr>
        <p:spPr>
          <a:xfrm>
            <a:off x="6033000" y="3681819"/>
            <a:ext cx="3509463" cy="2335216"/>
          </a:xfrm>
          <a:prstGeom prst="rect">
            <a:avLst/>
          </a:prstGeom>
          <a:noFill/>
          <a:ln w="95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n w="6350">
                <a:solidFill>
                  <a:schemeClr val="tx1"/>
                </a:solidFill>
              </a:ln>
            </a:endParaRPr>
          </a:p>
        </p:txBody>
      </p:sp>
      <p:sp>
        <p:nvSpPr>
          <p:cNvPr id="66" name="Textfeld 65">
            <a:extLst>
              <a:ext uri="{FF2B5EF4-FFF2-40B4-BE49-F238E27FC236}">
                <a16:creationId xmlns:a16="http://schemas.microsoft.com/office/drawing/2014/main" id="{58AAB6D0-9E70-4F2C-8D92-DCC2AB554B5F}"/>
              </a:ext>
            </a:extLst>
          </p:cNvPr>
          <p:cNvSpPr txBox="1"/>
          <p:nvPr/>
        </p:nvSpPr>
        <p:spPr>
          <a:xfrm>
            <a:off x="6235277" y="3851003"/>
            <a:ext cx="3104908" cy="216024"/>
          </a:xfrm>
          <a:prstGeom prst="rect">
            <a:avLst/>
          </a:prstGeom>
          <a:noFill/>
        </p:spPr>
        <p:txBody>
          <a:bodyPr wrap="none" lIns="0" tIns="0" rIns="0" bIns="0" rtlCol="0">
            <a:noAutofit/>
          </a:bodyPr>
          <a:lstStyle/>
          <a:p>
            <a:pPr algn="ctr"/>
            <a:r>
              <a:rPr lang="de-DE" sz="1400" b="1" dirty="0">
                <a:solidFill>
                  <a:srgbClr val="FF0000"/>
                </a:solidFill>
              </a:rPr>
              <a:t>Die Formel für Wirkung: Reichweite × Impact</a:t>
            </a:r>
          </a:p>
        </p:txBody>
      </p:sp>
      <p:grpSp>
        <p:nvGrpSpPr>
          <p:cNvPr id="67" name="Gruppieren 66">
            <a:extLst>
              <a:ext uri="{FF2B5EF4-FFF2-40B4-BE49-F238E27FC236}">
                <a16:creationId xmlns:a16="http://schemas.microsoft.com/office/drawing/2014/main" id="{85C34F6F-296B-488B-A978-115ED439B0EC}"/>
              </a:ext>
            </a:extLst>
          </p:cNvPr>
          <p:cNvGrpSpPr/>
          <p:nvPr/>
        </p:nvGrpSpPr>
        <p:grpSpPr>
          <a:xfrm>
            <a:off x="6067073" y="4671193"/>
            <a:ext cx="1831558" cy="955477"/>
            <a:chOff x="8112688" y="3670990"/>
            <a:chExt cx="2733721" cy="1426114"/>
          </a:xfrm>
        </p:grpSpPr>
        <p:sp>
          <p:nvSpPr>
            <p:cNvPr id="68" name="Freeform 85">
              <a:extLst>
                <a:ext uri="{FF2B5EF4-FFF2-40B4-BE49-F238E27FC236}">
                  <a16:creationId xmlns:a16="http://schemas.microsoft.com/office/drawing/2014/main" id="{7CAC156E-D263-425C-9D9D-4F8FCB44E49D}"/>
                </a:ext>
              </a:extLst>
            </p:cNvPr>
            <p:cNvSpPr>
              <a:spLocks/>
            </p:cNvSpPr>
            <p:nvPr/>
          </p:nvSpPr>
          <p:spPr bwMode="gray">
            <a:xfrm flipH="1">
              <a:off x="8184923" y="3730089"/>
              <a:ext cx="1185843" cy="1367015"/>
            </a:xfrm>
            <a:custGeom>
              <a:avLst/>
              <a:gdLst>
                <a:gd name="T0" fmla="*/ 576 w 576"/>
                <a:gd name="T1" fmla="*/ 498 h 664"/>
                <a:gd name="T2" fmla="*/ 288 w 576"/>
                <a:gd name="T3" fmla="*/ 664 h 664"/>
                <a:gd name="T4" fmla="*/ 0 w 576"/>
                <a:gd name="T5" fmla="*/ 498 h 664"/>
                <a:gd name="T6" fmla="*/ 0 w 576"/>
                <a:gd name="T7" fmla="*/ 166 h 664"/>
                <a:gd name="T8" fmla="*/ 288 w 576"/>
                <a:gd name="T9" fmla="*/ 0 h 664"/>
                <a:gd name="T10" fmla="*/ 576 w 576"/>
                <a:gd name="T11" fmla="*/ 166 h 664"/>
                <a:gd name="T12" fmla="*/ 576 w 576"/>
                <a:gd name="T13" fmla="*/ 498 h 664"/>
              </a:gdLst>
              <a:ahLst/>
              <a:cxnLst>
                <a:cxn ang="0">
                  <a:pos x="T0" y="T1"/>
                </a:cxn>
                <a:cxn ang="0">
                  <a:pos x="T2" y="T3"/>
                </a:cxn>
                <a:cxn ang="0">
                  <a:pos x="T4" y="T5"/>
                </a:cxn>
                <a:cxn ang="0">
                  <a:pos x="T6" y="T7"/>
                </a:cxn>
                <a:cxn ang="0">
                  <a:pos x="T8" y="T9"/>
                </a:cxn>
                <a:cxn ang="0">
                  <a:pos x="T10" y="T11"/>
                </a:cxn>
                <a:cxn ang="0">
                  <a:pos x="T12" y="T13"/>
                </a:cxn>
              </a:cxnLst>
              <a:rect l="0" t="0" r="r" b="b"/>
              <a:pathLst>
                <a:path w="576" h="664">
                  <a:moveTo>
                    <a:pt x="576" y="498"/>
                  </a:moveTo>
                  <a:lnTo>
                    <a:pt x="288" y="664"/>
                  </a:lnTo>
                  <a:lnTo>
                    <a:pt x="0" y="498"/>
                  </a:lnTo>
                  <a:lnTo>
                    <a:pt x="0" y="166"/>
                  </a:lnTo>
                  <a:lnTo>
                    <a:pt x="288" y="0"/>
                  </a:lnTo>
                  <a:lnTo>
                    <a:pt x="576" y="166"/>
                  </a:lnTo>
                  <a:lnTo>
                    <a:pt x="576" y="498"/>
                  </a:lnTo>
                  <a:close/>
                </a:path>
              </a:pathLst>
            </a:custGeom>
            <a:solidFill>
              <a:srgbClr val="FF0000"/>
            </a:solidFill>
            <a:ln w="3175" cap="flat">
              <a:gradFill>
                <a:gsLst>
                  <a:gs pos="26000">
                    <a:schemeClr val="bg1">
                      <a:alpha val="26000"/>
                    </a:schemeClr>
                  </a:gs>
                  <a:gs pos="100000">
                    <a:schemeClr val="bg1">
                      <a:alpha val="66000"/>
                    </a:schemeClr>
                  </a:gs>
                </a:gsLst>
                <a:lin ang="5400000" scaled="1"/>
              </a:gradFill>
              <a:prstDash val="solid"/>
              <a:miter lim="800000"/>
              <a:headEnd/>
              <a:tailEnd/>
            </a:ln>
          </p:spPr>
          <p:txBody>
            <a:bodyPr vert="horz" wrap="square" lIns="91440" tIns="45720" rIns="91440" bIns="45720" numCol="1" anchor="t" anchorCtr="0" compatLnSpc="1">
              <a:prstTxWarp prst="textNoShape">
                <a:avLst/>
              </a:prstTxWarp>
            </a:bodyPr>
            <a:lstStyle/>
            <a:p>
              <a:endParaRPr lang="en-US" sz="1400"/>
            </a:p>
          </p:txBody>
        </p:sp>
        <p:sp>
          <p:nvSpPr>
            <p:cNvPr id="69" name="Textfeld 68">
              <a:extLst>
                <a:ext uri="{FF2B5EF4-FFF2-40B4-BE49-F238E27FC236}">
                  <a16:creationId xmlns:a16="http://schemas.microsoft.com/office/drawing/2014/main" id="{A124E197-B1A0-41C3-A169-6C87F27E7B2C}"/>
                </a:ext>
              </a:extLst>
            </p:cNvPr>
            <p:cNvSpPr txBox="1"/>
            <p:nvPr/>
          </p:nvSpPr>
          <p:spPr>
            <a:xfrm>
              <a:off x="9266843" y="4169834"/>
              <a:ext cx="458009" cy="487940"/>
            </a:xfrm>
            <a:prstGeom prst="rect">
              <a:avLst/>
            </a:prstGeom>
            <a:noFill/>
          </p:spPr>
          <p:txBody>
            <a:bodyPr wrap="none" rtlCol="0">
              <a:spAutoFit/>
            </a:bodyPr>
            <a:lstStyle/>
            <a:p>
              <a:pPr algn="ctr"/>
              <a:r>
                <a:rPr lang="de-DE" sz="1200" b="1" dirty="0">
                  <a:latin typeface="+mj-lt"/>
                </a:rPr>
                <a:t>×</a:t>
              </a:r>
            </a:p>
          </p:txBody>
        </p:sp>
        <p:sp>
          <p:nvSpPr>
            <p:cNvPr id="70" name="Freeform 85">
              <a:extLst>
                <a:ext uri="{FF2B5EF4-FFF2-40B4-BE49-F238E27FC236}">
                  <a16:creationId xmlns:a16="http://schemas.microsoft.com/office/drawing/2014/main" id="{F1FB6932-2FE6-4C7E-9D8B-DBD9AEB51C49}"/>
                </a:ext>
              </a:extLst>
            </p:cNvPr>
            <p:cNvSpPr>
              <a:spLocks/>
            </p:cNvSpPr>
            <p:nvPr/>
          </p:nvSpPr>
          <p:spPr bwMode="gray">
            <a:xfrm flipH="1">
              <a:off x="9608351" y="3670990"/>
              <a:ext cx="1185843" cy="1367015"/>
            </a:xfrm>
            <a:custGeom>
              <a:avLst/>
              <a:gdLst>
                <a:gd name="T0" fmla="*/ 576 w 576"/>
                <a:gd name="T1" fmla="*/ 498 h 664"/>
                <a:gd name="T2" fmla="*/ 288 w 576"/>
                <a:gd name="T3" fmla="*/ 664 h 664"/>
                <a:gd name="T4" fmla="*/ 0 w 576"/>
                <a:gd name="T5" fmla="*/ 498 h 664"/>
                <a:gd name="T6" fmla="*/ 0 w 576"/>
                <a:gd name="T7" fmla="*/ 166 h 664"/>
                <a:gd name="T8" fmla="*/ 288 w 576"/>
                <a:gd name="T9" fmla="*/ 0 h 664"/>
                <a:gd name="T10" fmla="*/ 576 w 576"/>
                <a:gd name="T11" fmla="*/ 166 h 664"/>
                <a:gd name="T12" fmla="*/ 576 w 576"/>
                <a:gd name="T13" fmla="*/ 498 h 664"/>
              </a:gdLst>
              <a:ahLst/>
              <a:cxnLst>
                <a:cxn ang="0">
                  <a:pos x="T0" y="T1"/>
                </a:cxn>
                <a:cxn ang="0">
                  <a:pos x="T2" y="T3"/>
                </a:cxn>
                <a:cxn ang="0">
                  <a:pos x="T4" y="T5"/>
                </a:cxn>
                <a:cxn ang="0">
                  <a:pos x="T6" y="T7"/>
                </a:cxn>
                <a:cxn ang="0">
                  <a:pos x="T8" y="T9"/>
                </a:cxn>
                <a:cxn ang="0">
                  <a:pos x="T10" y="T11"/>
                </a:cxn>
                <a:cxn ang="0">
                  <a:pos x="T12" y="T13"/>
                </a:cxn>
              </a:cxnLst>
              <a:rect l="0" t="0" r="r" b="b"/>
              <a:pathLst>
                <a:path w="576" h="664">
                  <a:moveTo>
                    <a:pt x="576" y="498"/>
                  </a:moveTo>
                  <a:lnTo>
                    <a:pt x="288" y="664"/>
                  </a:lnTo>
                  <a:lnTo>
                    <a:pt x="0" y="498"/>
                  </a:lnTo>
                  <a:lnTo>
                    <a:pt x="0" y="166"/>
                  </a:lnTo>
                  <a:lnTo>
                    <a:pt x="288" y="0"/>
                  </a:lnTo>
                  <a:lnTo>
                    <a:pt x="576" y="166"/>
                  </a:lnTo>
                  <a:lnTo>
                    <a:pt x="576" y="498"/>
                  </a:lnTo>
                  <a:close/>
                </a:path>
              </a:pathLst>
            </a:custGeom>
            <a:solidFill>
              <a:srgbClr val="FF0000"/>
            </a:solidFill>
            <a:ln w="3175" cap="flat">
              <a:gradFill>
                <a:gsLst>
                  <a:gs pos="26000">
                    <a:schemeClr val="bg1">
                      <a:alpha val="26000"/>
                    </a:schemeClr>
                  </a:gs>
                  <a:gs pos="100000">
                    <a:schemeClr val="bg1">
                      <a:alpha val="66000"/>
                    </a:schemeClr>
                  </a:gs>
                </a:gsLst>
                <a:lin ang="5400000" scaled="1"/>
              </a:gradFill>
              <a:prstDash val="solid"/>
              <a:miter lim="800000"/>
              <a:headEnd/>
              <a:tailEnd/>
            </a:ln>
          </p:spPr>
          <p:txBody>
            <a:bodyPr vert="horz" wrap="square" lIns="91440" tIns="45720" rIns="91440" bIns="45720" numCol="1" anchor="t" anchorCtr="0" compatLnSpc="1">
              <a:prstTxWarp prst="textNoShape">
                <a:avLst/>
              </a:prstTxWarp>
            </a:bodyPr>
            <a:lstStyle/>
            <a:p>
              <a:endParaRPr lang="en-US" sz="1200"/>
            </a:p>
          </p:txBody>
        </p:sp>
        <p:sp>
          <p:nvSpPr>
            <p:cNvPr id="71" name="Textfeld 70">
              <a:extLst>
                <a:ext uri="{FF2B5EF4-FFF2-40B4-BE49-F238E27FC236}">
                  <a16:creationId xmlns:a16="http://schemas.microsoft.com/office/drawing/2014/main" id="{5B0EDDC4-0A01-425B-92FB-C0D68EFC075B}"/>
                </a:ext>
              </a:extLst>
            </p:cNvPr>
            <p:cNvSpPr txBox="1"/>
            <p:nvPr/>
          </p:nvSpPr>
          <p:spPr>
            <a:xfrm>
              <a:off x="8112688" y="4182765"/>
              <a:ext cx="1330311" cy="461665"/>
            </a:xfrm>
            <a:prstGeom prst="rect">
              <a:avLst/>
            </a:prstGeom>
            <a:noFill/>
            <a:ln w="3175" cap="flat">
              <a:noFill/>
              <a:prstDash val="solid"/>
              <a:miter lim="800000"/>
              <a:headEnd/>
              <a:tailEnd/>
            </a:ln>
          </p:spPr>
          <p:txBody>
            <a:bodyPr vert="horz" wrap="square" lIns="91440" tIns="45720" rIns="91440" bIns="45720" numCol="1" anchor="ctr" anchorCtr="0" compatLnSpc="1">
              <a:prstTxWarp prst="textNoShape">
                <a:avLst/>
              </a:prstTxWarp>
            </a:bodyPr>
            <a:lstStyle>
              <a:defPPr>
                <a:defRPr lang="en-US"/>
              </a:defPPr>
            </a:lstStyle>
            <a:p>
              <a:pPr algn="ctr"/>
              <a:r>
                <a:rPr lang="de-DE" sz="900" b="1" dirty="0">
                  <a:solidFill>
                    <a:schemeClr val="bg1"/>
                  </a:solidFill>
                </a:rPr>
                <a:t>REICHWEITE</a:t>
              </a:r>
            </a:p>
            <a:p>
              <a:pPr algn="ctr"/>
              <a:r>
                <a:rPr lang="de-DE" sz="900" b="1" dirty="0">
                  <a:solidFill>
                    <a:schemeClr val="bg1"/>
                  </a:solidFill>
                </a:rPr>
                <a:t>DES MEDIUMS</a:t>
              </a:r>
            </a:p>
          </p:txBody>
        </p:sp>
        <p:sp>
          <p:nvSpPr>
            <p:cNvPr id="72" name="Textfeld 71">
              <a:extLst>
                <a:ext uri="{FF2B5EF4-FFF2-40B4-BE49-F238E27FC236}">
                  <a16:creationId xmlns:a16="http://schemas.microsoft.com/office/drawing/2014/main" id="{88C4A6BC-7B5C-4FF1-BF78-6379932A129E}"/>
                </a:ext>
              </a:extLst>
            </p:cNvPr>
            <p:cNvSpPr txBox="1"/>
            <p:nvPr/>
          </p:nvSpPr>
          <p:spPr>
            <a:xfrm>
              <a:off x="9614701" y="4029204"/>
              <a:ext cx="1231708" cy="650586"/>
            </a:xfrm>
            <a:prstGeom prst="rect">
              <a:avLst/>
            </a:prstGeom>
            <a:noFill/>
          </p:spPr>
          <p:txBody>
            <a:bodyPr wrap="none" rtlCol="0" anchor="ctr">
              <a:spAutoFit/>
            </a:bodyPr>
            <a:lstStyle>
              <a:defPPr>
                <a:defRPr lang="de-DE"/>
              </a:defPPr>
              <a:lvl1pPr algn="ctr">
                <a:defRPr sz="1200" b="1">
                  <a:solidFill>
                    <a:schemeClr val="bg1"/>
                  </a:solidFill>
                  <a:latin typeface="+mj-lt"/>
                </a:defRPr>
              </a:lvl1pPr>
            </a:lstStyle>
            <a:p>
              <a:r>
                <a:rPr lang="de-DE" sz="900" dirty="0">
                  <a:latin typeface="+mn-lt"/>
                </a:rPr>
                <a:t>IMPACT</a:t>
              </a:r>
              <a:br>
                <a:rPr lang="de-DE" sz="900" dirty="0">
                  <a:latin typeface="+mn-lt"/>
                </a:rPr>
              </a:br>
              <a:r>
                <a:rPr lang="de-DE" sz="900" dirty="0">
                  <a:latin typeface="+mn-lt"/>
                </a:rPr>
                <a:t>DES SPOTS</a:t>
              </a:r>
            </a:p>
          </p:txBody>
        </p:sp>
      </p:grpSp>
    </p:spTree>
    <p:extLst>
      <p:ext uri="{BB962C8B-B14F-4D97-AF65-F5344CB8AC3E}">
        <p14:creationId xmlns:p14="http://schemas.microsoft.com/office/powerpoint/2010/main" val="396812247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p:txBody>
          <a:bodyPr>
            <a:normAutofit/>
          </a:bodyPr>
          <a:lstStyle/>
          <a:p>
            <a:r>
              <a:rPr lang="de-DE" sz="2800" b="1" dirty="0">
                <a:solidFill>
                  <a:srgbClr val="FF0000"/>
                </a:solidFill>
                <a:latin typeface="+mn-lt"/>
              </a:rPr>
              <a:t>MARKETING IN KRISENZEITEN</a:t>
            </a:r>
          </a:p>
        </p:txBody>
      </p:sp>
      <p:sp>
        <p:nvSpPr>
          <p:cNvPr id="3" name="Rechteck 2">
            <a:extLst>
              <a:ext uri="{FF2B5EF4-FFF2-40B4-BE49-F238E27FC236}">
                <a16:creationId xmlns:a16="http://schemas.microsoft.com/office/drawing/2014/main" id="{3BD8C218-F3A9-40DE-8E98-27B5DFCD289C}"/>
              </a:ext>
            </a:extLst>
          </p:cNvPr>
          <p:cNvSpPr/>
          <p:nvPr/>
        </p:nvSpPr>
        <p:spPr>
          <a:xfrm>
            <a:off x="2645914" y="1862266"/>
            <a:ext cx="2450894" cy="327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t">
            <a:noAutofit/>
          </a:bodyPr>
          <a:lstStyle/>
          <a:p>
            <a:r>
              <a:rPr lang="de-DE" sz="1400" b="1" cap="none" dirty="0">
                <a:solidFill>
                  <a:srgbClr val="FF0000"/>
                </a:solidFill>
              </a:rPr>
              <a:t>„</a:t>
            </a:r>
            <a:r>
              <a:rPr lang="de-DE" sz="1400" b="1" cap="none" dirty="0" err="1">
                <a:solidFill>
                  <a:srgbClr val="FF0000"/>
                </a:solidFill>
              </a:rPr>
              <a:t>Stimulate</a:t>
            </a:r>
            <a:r>
              <a:rPr lang="de-DE" sz="1400" b="1" cap="none" dirty="0">
                <a:solidFill>
                  <a:srgbClr val="FF0000"/>
                </a:solidFill>
              </a:rPr>
              <a:t> </a:t>
            </a:r>
            <a:r>
              <a:rPr lang="de-DE" sz="1400" b="1" cap="none" dirty="0" err="1">
                <a:solidFill>
                  <a:srgbClr val="FF0000"/>
                </a:solidFill>
              </a:rPr>
              <a:t>demand</a:t>
            </a:r>
            <a:r>
              <a:rPr lang="de-DE" sz="1400" b="1" cap="none" dirty="0">
                <a:solidFill>
                  <a:srgbClr val="FF0000"/>
                </a:solidFill>
              </a:rPr>
              <a:t>, </a:t>
            </a:r>
            <a:r>
              <a:rPr lang="de-DE" sz="1400" b="1" cap="none" dirty="0" err="1">
                <a:solidFill>
                  <a:srgbClr val="FF0000"/>
                </a:solidFill>
              </a:rPr>
              <a:t>satisfy</a:t>
            </a:r>
            <a:r>
              <a:rPr lang="de-DE" sz="1400" b="1" cap="none" dirty="0">
                <a:solidFill>
                  <a:srgbClr val="FF0000"/>
                </a:solidFill>
              </a:rPr>
              <a:t> </a:t>
            </a:r>
            <a:r>
              <a:rPr lang="de-DE" sz="1400" b="1" cap="none" dirty="0" err="1">
                <a:solidFill>
                  <a:srgbClr val="FF0000"/>
                </a:solidFill>
              </a:rPr>
              <a:t>needs</a:t>
            </a:r>
            <a:r>
              <a:rPr lang="de-DE" sz="1400" b="1" cap="none" dirty="0">
                <a:solidFill>
                  <a:srgbClr val="FF0000"/>
                </a:solidFill>
              </a:rPr>
              <a:t>, turn </a:t>
            </a:r>
            <a:r>
              <a:rPr lang="de-DE" sz="1400" b="1" cap="none" dirty="0" err="1">
                <a:solidFill>
                  <a:srgbClr val="FF0000"/>
                </a:solidFill>
              </a:rPr>
              <a:t>the</a:t>
            </a:r>
            <a:r>
              <a:rPr lang="de-DE" sz="1400" b="1" cap="none" dirty="0">
                <a:solidFill>
                  <a:srgbClr val="FF0000"/>
                </a:solidFill>
              </a:rPr>
              <a:t> </a:t>
            </a:r>
            <a:r>
              <a:rPr lang="de-DE" sz="1400" b="1" cap="none" dirty="0" err="1">
                <a:solidFill>
                  <a:srgbClr val="FF0000"/>
                </a:solidFill>
              </a:rPr>
              <a:t>wheel</a:t>
            </a:r>
            <a:r>
              <a:rPr lang="de-DE" sz="1400" b="1" cap="none" dirty="0">
                <a:solidFill>
                  <a:srgbClr val="FF0000"/>
                </a:solidFill>
              </a:rPr>
              <a:t> </a:t>
            </a:r>
            <a:r>
              <a:rPr lang="de-DE" sz="1400" b="1" cap="none" dirty="0" err="1">
                <a:solidFill>
                  <a:srgbClr val="FF0000"/>
                </a:solidFill>
              </a:rPr>
              <a:t>of</a:t>
            </a:r>
            <a:r>
              <a:rPr lang="de-DE" sz="1400" b="1" cap="none" dirty="0">
                <a:solidFill>
                  <a:srgbClr val="FF0000"/>
                </a:solidFill>
              </a:rPr>
              <a:t> </a:t>
            </a:r>
            <a:r>
              <a:rPr lang="de-DE" sz="1400" b="1" cap="none" dirty="0" err="1">
                <a:solidFill>
                  <a:srgbClr val="FF0000"/>
                </a:solidFill>
              </a:rPr>
              <a:t>the</a:t>
            </a:r>
            <a:r>
              <a:rPr lang="de-DE" sz="1400" b="1" cap="none" dirty="0">
                <a:solidFill>
                  <a:srgbClr val="FF0000"/>
                </a:solidFill>
              </a:rPr>
              <a:t> </a:t>
            </a:r>
            <a:r>
              <a:rPr lang="de-DE" sz="1400" b="1" cap="none" dirty="0" err="1">
                <a:solidFill>
                  <a:srgbClr val="FF0000"/>
                </a:solidFill>
              </a:rPr>
              <a:t>economy</a:t>
            </a:r>
            <a:r>
              <a:rPr lang="de-DE" sz="1400" b="1" cap="none" dirty="0">
                <a:solidFill>
                  <a:srgbClr val="FF0000"/>
                </a:solidFill>
              </a:rPr>
              <a:t> – </a:t>
            </a:r>
            <a:r>
              <a:rPr lang="de-DE" sz="1400" b="1" cap="none" dirty="0" err="1">
                <a:solidFill>
                  <a:srgbClr val="FF0000"/>
                </a:solidFill>
              </a:rPr>
              <a:t>that‘s</a:t>
            </a:r>
            <a:r>
              <a:rPr lang="de-DE" sz="1400" b="1" cap="none" dirty="0">
                <a:solidFill>
                  <a:srgbClr val="FF0000"/>
                </a:solidFill>
              </a:rPr>
              <a:t> </a:t>
            </a:r>
            <a:r>
              <a:rPr lang="de-DE" sz="1400" b="1" cap="none" dirty="0" err="1">
                <a:solidFill>
                  <a:srgbClr val="FF0000"/>
                </a:solidFill>
              </a:rPr>
              <a:t>the</a:t>
            </a:r>
            <a:r>
              <a:rPr lang="de-DE" sz="1400" b="1" cap="none" dirty="0">
                <a:solidFill>
                  <a:srgbClr val="FF0000"/>
                </a:solidFill>
              </a:rPr>
              <a:t> </a:t>
            </a:r>
            <a:r>
              <a:rPr lang="de-DE" sz="1400" b="1" cap="none" dirty="0" err="1">
                <a:solidFill>
                  <a:srgbClr val="FF0000"/>
                </a:solidFill>
              </a:rPr>
              <a:t>purpose</a:t>
            </a:r>
            <a:r>
              <a:rPr lang="de-DE" sz="1400" b="1" cap="none" dirty="0">
                <a:solidFill>
                  <a:srgbClr val="FF0000"/>
                </a:solidFill>
              </a:rPr>
              <a:t> </a:t>
            </a:r>
            <a:r>
              <a:rPr lang="de-DE" sz="1400" b="1" cap="none" dirty="0" err="1">
                <a:solidFill>
                  <a:srgbClr val="FF0000"/>
                </a:solidFill>
              </a:rPr>
              <a:t>we</a:t>
            </a:r>
            <a:r>
              <a:rPr lang="de-DE" sz="1400" b="1" cap="none" dirty="0">
                <a:solidFill>
                  <a:srgbClr val="FF0000"/>
                </a:solidFill>
              </a:rPr>
              <a:t> </a:t>
            </a:r>
            <a:r>
              <a:rPr lang="de-DE" sz="1400" b="1" cap="none" dirty="0" err="1">
                <a:solidFill>
                  <a:srgbClr val="FF0000"/>
                </a:solidFill>
              </a:rPr>
              <a:t>can</a:t>
            </a:r>
            <a:r>
              <a:rPr lang="de-DE" sz="1400" b="1" cap="none" dirty="0">
                <a:solidFill>
                  <a:srgbClr val="FF0000"/>
                </a:solidFill>
              </a:rPr>
              <a:t> </a:t>
            </a:r>
            <a:r>
              <a:rPr lang="de-DE" sz="1400" b="1" cap="none" dirty="0" err="1">
                <a:solidFill>
                  <a:srgbClr val="FF0000"/>
                </a:solidFill>
              </a:rPr>
              <a:t>have</a:t>
            </a:r>
            <a:r>
              <a:rPr lang="de-DE" sz="1400" b="1" cap="none" dirty="0">
                <a:solidFill>
                  <a:srgbClr val="FF0000"/>
                </a:solidFill>
              </a:rPr>
              <a:t> </a:t>
            </a:r>
            <a:r>
              <a:rPr lang="de-DE" sz="1400" b="1" cap="none" dirty="0" err="1">
                <a:solidFill>
                  <a:srgbClr val="FF0000"/>
                </a:solidFill>
              </a:rPr>
              <a:t>right</a:t>
            </a:r>
            <a:r>
              <a:rPr lang="de-DE" sz="1400" b="1" cap="none" dirty="0">
                <a:solidFill>
                  <a:srgbClr val="FF0000"/>
                </a:solidFill>
              </a:rPr>
              <a:t> </a:t>
            </a:r>
            <a:r>
              <a:rPr lang="de-DE" sz="1400" b="1" cap="none" dirty="0" err="1">
                <a:solidFill>
                  <a:srgbClr val="FF0000"/>
                </a:solidFill>
              </a:rPr>
              <a:t>now</a:t>
            </a:r>
            <a:r>
              <a:rPr lang="de-DE" sz="1400" b="1" cap="none" dirty="0">
                <a:solidFill>
                  <a:srgbClr val="FF0000"/>
                </a:solidFill>
              </a:rPr>
              <a:t>.</a:t>
            </a:r>
            <a:br>
              <a:rPr lang="de-DE" sz="1400" b="1" cap="none" dirty="0">
                <a:solidFill>
                  <a:srgbClr val="FF0000"/>
                </a:solidFill>
              </a:rPr>
            </a:br>
            <a:r>
              <a:rPr lang="de-DE" sz="1400" b="1" cap="none" dirty="0">
                <a:solidFill>
                  <a:srgbClr val="FF0000"/>
                </a:solidFill>
              </a:rPr>
              <a:t>Just </a:t>
            </a:r>
            <a:r>
              <a:rPr lang="de-DE" sz="1400" b="1" cap="none" dirty="0" err="1">
                <a:solidFill>
                  <a:srgbClr val="FF0000"/>
                </a:solidFill>
              </a:rPr>
              <a:t>keep</a:t>
            </a:r>
            <a:r>
              <a:rPr lang="de-DE" sz="1400" b="1" cap="none" dirty="0">
                <a:solidFill>
                  <a:srgbClr val="FF0000"/>
                </a:solidFill>
              </a:rPr>
              <a:t> </a:t>
            </a:r>
            <a:r>
              <a:rPr lang="de-DE" sz="1400" b="1" cap="none" dirty="0" err="1">
                <a:solidFill>
                  <a:srgbClr val="FF0000"/>
                </a:solidFill>
              </a:rPr>
              <a:t>everything</a:t>
            </a:r>
            <a:r>
              <a:rPr lang="de-DE" sz="1400" b="1" cap="none" dirty="0">
                <a:solidFill>
                  <a:srgbClr val="FF0000"/>
                </a:solidFill>
              </a:rPr>
              <a:t> </a:t>
            </a:r>
            <a:r>
              <a:rPr lang="de-DE" sz="1400" b="1" cap="none" dirty="0" err="1">
                <a:solidFill>
                  <a:srgbClr val="FF0000"/>
                </a:solidFill>
              </a:rPr>
              <a:t>moving</a:t>
            </a:r>
            <a:r>
              <a:rPr lang="de-DE" sz="1400" b="1" cap="none" dirty="0">
                <a:solidFill>
                  <a:srgbClr val="FF0000"/>
                </a:solidFill>
              </a:rPr>
              <a:t>.“</a:t>
            </a:r>
            <a:endParaRPr lang="de-DE" sz="1400" b="1" dirty="0">
              <a:solidFill>
                <a:srgbClr val="FF0000"/>
              </a:solidFill>
            </a:endParaRPr>
          </a:p>
          <a:p>
            <a:endParaRPr lang="de-DE" sz="1100" b="1" noProof="0" dirty="0">
              <a:solidFill>
                <a:schemeClr val="tx1"/>
              </a:solidFill>
            </a:endParaRPr>
          </a:p>
          <a:p>
            <a:r>
              <a:rPr lang="de-DE" sz="1100" noProof="0" dirty="0">
                <a:solidFill>
                  <a:schemeClr val="tx1"/>
                </a:solidFill>
              </a:rPr>
              <a:t>Mark </a:t>
            </a:r>
            <a:r>
              <a:rPr lang="de-DE" sz="1100" noProof="0" dirty="0" err="1">
                <a:solidFill>
                  <a:schemeClr val="tx1"/>
                </a:solidFill>
              </a:rPr>
              <a:t>Ritson</a:t>
            </a:r>
            <a:endParaRPr lang="de-DE" sz="1100" noProof="0" dirty="0">
              <a:solidFill>
                <a:schemeClr val="tx1"/>
              </a:solidFill>
            </a:endParaRPr>
          </a:p>
          <a:p>
            <a:r>
              <a:rPr lang="de-DE" sz="1100" noProof="0" dirty="0">
                <a:solidFill>
                  <a:schemeClr val="tx1"/>
                </a:solidFill>
              </a:rPr>
              <a:t>Marketing Consultant</a:t>
            </a:r>
            <a:endParaRPr lang="de-DE" sz="1400" noProof="0" dirty="0">
              <a:solidFill>
                <a:schemeClr val="tx1"/>
              </a:solidFill>
            </a:endParaRPr>
          </a:p>
        </p:txBody>
      </p:sp>
      <p:sp>
        <p:nvSpPr>
          <p:cNvPr id="4" name="Textfeld 3">
            <a:extLst>
              <a:ext uri="{FF2B5EF4-FFF2-40B4-BE49-F238E27FC236}">
                <a16:creationId xmlns:a16="http://schemas.microsoft.com/office/drawing/2014/main" id="{DEE6EEB3-458F-4258-94F3-C0FAAA4464EE}"/>
              </a:ext>
            </a:extLst>
          </p:cNvPr>
          <p:cNvSpPr txBox="1"/>
          <p:nvPr/>
        </p:nvSpPr>
        <p:spPr>
          <a:xfrm>
            <a:off x="795338" y="5146609"/>
            <a:ext cx="9110662" cy="720080"/>
          </a:xfrm>
          <a:prstGeom prst="rect">
            <a:avLst/>
          </a:prstGeom>
          <a:noFill/>
        </p:spPr>
        <p:txBody>
          <a:bodyPr wrap="square" lIns="0" tIns="0" rIns="0" bIns="0" rtlCol="0">
            <a:noAutofit/>
          </a:bodyPr>
          <a:lstStyle/>
          <a:p>
            <a:pPr marL="355600" indent="-355600"/>
            <a:r>
              <a:rPr lang="de-DE" sz="2400" b="1" dirty="0">
                <a:solidFill>
                  <a:srgbClr val="FF0000"/>
                </a:solidFill>
                <a:sym typeface="Wingdings" panose="05000000000000000000" pitchFamily="2" charset="2"/>
              </a:rPr>
              <a:t></a:t>
            </a:r>
            <a:r>
              <a:rPr lang="de-DE" sz="1600" b="1" dirty="0">
                <a:sym typeface="Wingdings" panose="05000000000000000000" pitchFamily="2" charset="2"/>
              </a:rPr>
              <a:t> </a:t>
            </a:r>
            <a:r>
              <a:rPr lang="de-DE" sz="1400" b="1" dirty="0"/>
              <a:t>Wer in Krisenzeiten Werbung aussetzt, riskiert Umsatzverluste und langfristige Beschädigung der Marke.</a:t>
            </a:r>
          </a:p>
          <a:p>
            <a:pPr marL="285750" indent="-285750">
              <a:buFont typeface="Wingdings" panose="05000000000000000000" pitchFamily="2" charset="2"/>
              <a:buChar char="à"/>
            </a:pPr>
            <a:endParaRPr lang="de-DE" sz="1050" b="1" dirty="0"/>
          </a:p>
          <a:p>
            <a:r>
              <a:rPr lang="de-DE" sz="2400" b="1" dirty="0">
                <a:solidFill>
                  <a:srgbClr val="FF0000"/>
                </a:solidFill>
                <a:sym typeface="Wingdings" panose="05000000000000000000" pitchFamily="2" charset="2"/>
              </a:rPr>
              <a:t></a:t>
            </a:r>
            <a:r>
              <a:rPr lang="de-DE" sz="1600" b="1" dirty="0">
                <a:solidFill>
                  <a:srgbClr val="FF0000"/>
                </a:solidFill>
                <a:sym typeface="Wingdings" panose="05000000000000000000" pitchFamily="2" charset="2"/>
              </a:rPr>
              <a:t> </a:t>
            </a:r>
            <a:r>
              <a:rPr lang="de-DE" sz="1400" b="1" dirty="0"/>
              <a:t>Wer in Krisenzeiten wirbt, hat die Chance, Wachstum zu stimulieren.</a:t>
            </a:r>
            <a:endParaRPr lang="de-DE" sz="1600" b="1" dirty="0"/>
          </a:p>
        </p:txBody>
      </p:sp>
      <p:pic>
        <p:nvPicPr>
          <p:cNvPr id="5" name="Grafik 4" descr="Ein Bild, das Person, Mann, Szene, Phase enthält.&#10;&#10;Automatisch generierte Beschreibung">
            <a:extLst>
              <a:ext uri="{FF2B5EF4-FFF2-40B4-BE49-F238E27FC236}">
                <a16:creationId xmlns:a16="http://schemas.microsoft.com/office/drawing/2014/main" id="{ACFBDD87-FD61-4F85-A50C-C655122F471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6638" y="2006630"/>
            <a:ext cx="1845676" cy="2395962"/>
          </a:xfrm>
          <a:prstGeom prst="rect">
            <a:avLst/>
          </a:prstGeom>
          <a:ln w="28575">
            <a:noFill/>
          </a:ln>
          <a:effectLst/>
        </p:spPr>
      </p:pic>
      <p:pic>
        <p:nvPicPr>
          <p:cNvPr id="6" name="Picture 2" descr="Peter Field ">
            <a:extLst>
              <a:ext uri="{FF2B5EF4-FFF2-40B4-BE49-F238E27FC236}">
                <a16:creationId xmlns:a16="http://schemas.microsoft.com/office/drawing/2014/main" id="{04201E67-F91C-4915-900A-31C2BF8425E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726" t="421" r="28637" b="-421"/>
          <a:stretch/>
        </p:blipFill>
        <p:spPr bwMode="auto">
          <a:xfrm>
            <a:off x="5248411" y="2024633"/>
            <a:ext cx="1841139" cy="2373273"/>
          </a:xfrm>
          <a:prstGeom prst="rect">
            <a:avLst/>
          </a:prstGeom>
          <a:ln w="28575">
            <a:noFill/>
          </a:ln>
          <a:effectLst/>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A88CB5E0-DA0E-499A-9A37-DB0940098E65}"/>
              </a:ext>
            </a:extLst>
          </p:cNvPr>
          <p:cNvSpPr/>
          <p:nvPr/>
        </p:nvSpPr>
        <p:spPr>
          <a:xfrm>
            <a:off x="7061684" y="1862266"/>
            <a:ext cx="2450894" cy="3276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62000" tIns="162000" rIns="162000" bIns="162000" rtlCol="0" anchor="t">
            <a:noAutofit/>
          </a:bodyPr>
          <a:lstStyle/>
          <a:p>
            <a:r>
              <a:rPr lang="de-DE" sz="1400" b="1" cap="none" dirty="0">
                <a:solidFill>
                  <a:srgbClr val="FF0000"/>
                </a:solidFill>
              </a:rPr>
              <a:t>„D</a:t>
            </a:r>
            <a:r>
              <a:rPr lang="en-US" sz="1400" b="1" cap="none" dirty="0">
                <a:solidFill>
                  <a:srgbClr val="FF0000"/>
                </a:solidFill>
              </a:rPr>
              <a:t>o not panic… and particularly don’t go dark. You will regret it at great length</a:t>
            </a:r>
            <a:r>
              <a:rPr lang="de-DE" sz="1400" b="1" cap="none" dirty="0">
                <a:solidFill>
                  <a:srgbClr val="FF0000"/>
                </a:solidFill>
              </a:rPr>
              <a:t>.“</a:t>
            </a:r>
            <a:br>
              <a:rPr lang="de-DE" sz="1600" b="1" cap="none" dirty="0">
                <a:solidFill>
                  <a:schemeClr val="tx1"/>
                </a:solidFill>
              </a:rPr>
            </a:br>
            <a:br>
              <a:rPr lang="de-DE" sz="1600" b="1" cap="none" dirty="0">
                <a:solidFill>
                  <a:schemeClr val="tx1"/>
                </a:solidFill>
              </a:rPr>
            </a:br>
            <a:r>
              <a:rPr lang="de-DE" sz="1100" noProof="0" dirty="0">
                <a:solidFill>
                  <a:schemeClr val="tx1"/>
                </a:solidFill>
              </a:rPr>
              <a:t>Peter Field</a:t>
            </a:r>
          </a:p>
          <a:p>
            <a:r>
              <a:rPr lang="de-DE" sz="1100" noProof="0" dirty="0">
                <a:solidFill>
                  <a:schemeClr val="tx1"/>
                </a:solidFill>
              </a:rPr>
              <a:t>Marketing Consultant</a:t>
            </a:r>
            <a:endParaRPr lang="de-DE" sz="1400" noProof="0" dirty="0">
              <a:solidFill>
                <a:schemeClr val="tx1"/>
              </a:solidFill>
            </a:endParaRPr>
          </a:p>
        </p:txBody>
      </p:sp>
      <p:cxnSp>
        <p:nvCxnSpPr>
          <p:cNvPr id="14" name="Gerader Verbinder 13">
            <a:extLst>
              <a:ext uri="{FF2B5EF4-FFF2-40B4-BE49-F238E27FC236}">
                <a16:creationId xmlns:a16="http://schemas.microsoft.com/office/drawing/2014/main" id="{025A9707-E808-46B0-BDA5-4A812DAFA996}"/>
              </a:ext>
            </a:extLst>
          </p:cNvPr>
          <p:cNvCxnSpPr/>
          <p:nvPr/>
        </p:nvCxnSpPr>
        <p:spPr>
          <a:xfrm>
            <a:off x="795338" y="4887000"/>
            <a:ext cx="804566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Fußzeilenplatzhalter 3">
            <a:extLst>
              <a:ext uri="{FF2B5EF4-FFF2-40B4-BE49-F238E27FC236}">
                <a16:creationId xmlns:a16="http://schemas.microsoft.com/office/drawing/2014/main" id="{605E11E6-A77A-4C57-A911-2AAA53A0B20D}"/>
              </a:ext>
            </a:extLst>
          </p:cNvPr>
          <p:cNvSpPr txBox="1">
            <a:spLocks/>
          </p:cNvSpPr>
          <p:nvPr/>
        </p:nvSpPr>
        <p:spPr bwMode="invGray">
          <a:xfrm>
            <a:off x="795338" y="6461441"/>
            <a:ext cx="8424903" cy="324000"/>
          </a:xfrm>
          <a:prstGeom prst="rect">
            <a:avLst/>
          </a:prstGeom>
        </p:spPr>
        <p:txBody>
          <a:bodyPr vert="horz" wrap="square" lIns="0" tIns="0" rIns="324000" bIns="0" rtlCol="0" anchor="t" anchorCtr="0"/>
          <a:lstStyle>
            <a:defPPr>
              <a:defRPr lang="en-US"/>
            </a:defPPr>
            <a:lvl1pPr>
              <a:defRPr sz="700">
                <a:solidFill>
                  <a:schemeClr val="bg2"/>
                </a:solidFill>
              </a:defRPr>
            </a:lvl1pPr>
            <a:lvl2pPr marL="0" indent="0" algn="l" defTabSz="914400" rtl="0" eaLnBrk="1" latinLnBrk="0" hangingPunct="1">
              <a:lnSpc>
                <a:spcPct val="80000"/>
              </a:lnSpc>
              <a:spcBef>
                <a:spcPts val="0"/>
              </a:spcBef>
              <a:spcAft>
                <a:spcPts val="0"/>
              </a:spcAft>
              <a:buClr>
                <a:schemeClr val="bg1"/>
              </a:buClr>
              <a:buSzPct val="120000"/>
              <a:buFont typeface="Arial" panose="020B0604020202020204" pitchFamily="34" charset="0"/>
              <a:buNone/>
              <a:defRPr sz="2400" b="0" kern="1200" cap="all" baseline="0">
                <a:solidFill>
                  <a:schemeClr val="bg1"/>
                </a:solidFill>
                <a:latin typeface="+mn-lt"/>
                <a:ea typeface="+mn-ea"/>
                <a:cs typeface="+mn-cs"/>
              </a:defRPr>
            </a:lvl2pPr>
            <a:lvl3pPr marL="0" indent="0" algn="l" defTabSz="914400" rtl="0" eaLnBrk="1" latinLnBrk="0" hangingPunct="1">
              <a:lnSpc>
                <a:spcPct val="80000"/>
              </a:lnSpc>
              <a:spcBef>
                <a:spcPts val="0"/>
              </a:spcBef>
              <a:spcAft>
                <a:spcPts val="0"/>
              </a:spcAft>
              <a:buClr>
                <a:schemeClr val="bg1"/>
              </a:buClr>
              <a:buSzPct val="120000"/>
              <a:buFont typeface="Arial" panose="020B0604020202020204" pitchFamily="34" charset="0"/>
              <a:buNone/>
              <a:defRPr sz="2400" b="0" kern="1200" cap="all" baseline="0">
                <a:solidFill>
                  <a:schemeClr val="bg1"/>
                </a:solidFill>
                <a:latin typeface="+mn-lt"/>
                <a:ea typeface="+mn-ea"/>
                <a:cs typeface="+mn-cs"/>
              </a:defRPr>
            </a:lvl3pPr>
            <a:lvl4pPr marL="0" indent="0" algn="l" defTabSz="914400" rtl="0" eaLnBrk="1" latinLnBrk="0" hangingPunct="1">
              <a:lnSpc>
                <a:spcPct val="80000"/>
              </a:lnSpc>
              <a:spcBef>
                <a:spcPts val="0"/>
              </a:spcBef>
              <a:spcAft>
                <a:spcPts val="0"/>
              </a:spcAft>
              <a:buClr>
                <a:schemeClr val="bg1"/>
              </a:buClr>
              <a:buSzPct val="120000"/>
              <a:buFont typeface="Arial" panose="020B0604020202020204" pitchFamily="34" charset="0"/>
              <a:buNone/>
              <a:defRPr sz="2400" b="0" kern="1200" cap="all" baseline="0">
                <a:solidFill>
                  <a:schemeClr val="bg1"/>
                </a:solidFill>
                <a:latin typeface="+mn-lt"/>
                <a:ea typeface="+mn-ea"/>
                <a:cs typeface="+mn-cs"/>
              </a:defRPr>
            </a:lvl4pPr>
            <a:lvl5pPr marL="0" indent="0" algn="l" defTabSz="914400" rtl="0" eaLnBrk="1" latinLnBrk="0" hangingPunct="1">
              <a:lnSpc>
                <a:spcPct val="80000"/>
              </a:lnSpc>
              <a:spcBef>
                <a:spcPts val="0"/>
              </a:spcBef>
              <a:spcAft>
                <a:spcPts val="0"/>
              </a:spcAft>
              <a:buClr>
                <a:schemeClr val="bg1"/>
              </a:buClr>
              <a:buFont typeface="Arial" panose="020B0604020202020204" pitchFamily="34" charset="0"/>
              <a:buNone/>
              <a:defRPr sz="2400" b="0" kern="1200" cap="all" baseline="0">
                <a:solidFill>
                  <a:schemeClr val="bg1"/>
                </a:solidFill>
                <a:latin typeface="+mn-lt"/>
                <a:ea typeface="+mn-ea"/>
                <a:cs typeface="+mn-cs"/>
              </a:defRPr>
            </a:lvl5pPr>
            <a:lvl6pPr marL="0" indent="0" algn="l" defTabSz="914400" rtl="0" eaLnBrk="1" latinLnBrk="0" hangingPunct="1">
              <a:lnSpc>
                <a:spcPct val="80000"/>
              </a:lnSpc>
              <a:spcBef>
                <a:spcPts val="0"/>
              </a:spcBef>
              <a:spcAft>
                <a:spcPts val="0"/>
              </a:spcAft>
              <a:buClr>
                <a:schemeClr val="bg1"/>
              </a:buClr>
              <a:buFont typeface="Arial" panose="020B0604020202020204" pitchFamily="34" charset="0"/>
              <a:buNone/>
              <a:defRPr sz="2400" b="0" kern="1200" cap="all" baseline="0">
                <a:solidFill>
                  <a:schemeClr val="bg1"/>
                </a:solidFill>
                <a:latin typeface="+mn-lt"/>
                <a:ea typeface="+mn-ea"/>
                <a:cs typeface="+mn-cs"/>
              </a:defRPr>
            </a:lvl6pPr>
            <a:lvl7pPr marL="0" indent="0" algn="l" defTabSz="914400" rtl="0" eaLnBrk="1" latinLnBrk="0" hangingPunct="1">
              <a:lnSpc>
                <a:spcPct val="80000"/>
              </a:lnSpc>
              <a:spcBef>
                <a:spcPts val="0"/>
              </a:spcBef>
              <a:spcAft>
                <a:spcPts val="0"/>
              </a:spcAft>
              <a:buFont typeface="Arial" panose="020B0604020202020204" pitchFamily="34" charset="0"/>
              <a:buNone/>
              <a:defRPr sz="2400" b="0" kern="1200" cap="all" baseline="0">
                <a:solidFill>
                  <a:schemeClr val="bg1"/>
                </a:solidFill>
                <a:latin typeface="+mn-lt"/>
                <a:ea typeface="+mn-ea"/>
                <a:cs typeface="+mn-cs"/>
              </a:defRPr>
            </a:lvl7pPr>
            <a:lvl8pPr marL="0" indent="0" algn="l" defTabSz="914400" rtl="0" eaLnBrk="1" latinLnBrk="0" hangingPunct="1">
              <a:lnSpc>
                <a:spcPct val="80000"/>
              </a:lnSpc>
              <a:spcBef>
                <a:spcPts val="0"/>
              </a:spcBef>
              <a:spcAft>
                <a:spcPts val="0"/>
              </a:spcAft>
              <a:buFont typeface="Arial" panose="020B0604020202020204" pitchFamily="34" charset="0"/>
              <a:buNone/>
              <a:defRPr sz="2400" b="0" kern="1200" cap="all" baseline="0">
                <a:solidFill>
                  <a:schemeClr val="bg1"/>
                </a:solidFill>
                <a:latin typeface="+mn-lt"/>
                <a:ea typeface="+mn-ea"/>
                <a:cs typeface="+mn-cs"/>
              </a:defRPr>
            </a:lvl8pPr>
            <a:lvl9pPr marL="0" indent="0" algn="l" defTabSz="914400" rtl="0" eaLnBrk="1" latinLnBrk="0" hangingPunct="1">
              <a:lnSpc>
                <a:spcPct val="80000"/>
              </a:lnSpc>
              <a:spcBef>
                <a:spcPts val="0"/>
              </a:spcBef>
              <a:spcAft>
                <a:spcPts val="0"/>
              </a:spcAft>
              <a:buFont typeface="Arial" panose="020B0604020202020204" pitchFamily="34" charset="0"/>
              <a:buNone/>
              <a:defRPr sz="2400" b="0" kern="1200" cap="all" baseline="0">
                <a:solidFill>
                  <a:schemeClr val="bg1"/>
                </a:solidFill>
                <a:latin typeface="+mn-lt"/>
                <a:ea typeface="+mn-ea"/>
                <a:cs typeface="+mn-cs"/>
              </a:defRPr>
            </a:lvl9pPr>
          </a:lstStyle>
          <a:p>
            <a:r>
              <a:rPr lang="de-DE" sz="600" dirty="0">
                <a:solidFill>
                  <a:schemeClr val="bg1">
                    <a:lumMod val="50000"/>
                  </a:schemeClr>
                </a:solidFill>
              </a:rPr>
              <a:t>Quellen: </a:t>
            </a:r>
            <a:r>
              <a:rPr lang="de-DE" sz="600" dirty="0" err="1">
                <a:solidFill>
                  <a:schemeClr val="bg1">
                    <a:lumMod val="50000"/>
                  </a:schemeClr>
                </a:solidFill>
              </a:rPr>
              <a:t>Ritson</a:t>
            </a:r>
            <a:r>
              <a:rPr lang="de-DE" sz="600" dirty="0">
                <a:solidFill>
                  <a:schemeClr val="bg1">
                    <a:lumMod val="50000"/>
                  </a:schemeClr>
                </a:solidFill>
              </a:rPr>
              <a:t> Zitat EGTA-Talk, 22. September 2020 | Field https://bi t.ly/3TmbqOM</a:t>
            </a:r>
          </a:p>
          <a:p>
            <a:endParaRPr lang="en-US" sz="600" dirty="0">
              <a:solidFill>
                <a:schemeClr val="bg1">
                  <a:lumMod val="50000"/>
                </a:schemeClr>
              </a:solidFill>
            </a:endParaRPr>
          </a:p>
        </p:txBody>
      </p:sp>
    </p:spTree>
    <p:extLst>
      <p:ext uri="{BB962C8B-B14F-4D97-AF65-F5344CB8AC3E}">
        <p14:creationId xmlns:p14="http://schemas.microsoft.com/office/powerpoint/2010/main" val="832369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p:txBody>
          <a:bodyPr anchor="ctr">
            <a:normAutofit/>
          </a:bodyPr>
          <a:lstStyle/>
          <a:p>
            <a:r>
              <a:rPr lang="de-DE" sz="2800" b="1" dirty="0">
                <a:solidFill>
                  <a:srgbClr val="FF0000"/>
                </a:solidFill>
                <a:latin typeface="+mn-lt"/>
              </a:rPr>
              <a:t>7+1 INSIGHTS, CHANCEN IN KRISEN ZU REALISIEREN</a:t>
            </a:r>
          </a:p>
        </p:txBody>
      </p:sp>
      <p:sp>
        <p:nvSpPr>
          <p:cNvPr id="9" name="Rechteck 8">
            <a:extLst>
              <a:ext uri="{FF2B5EF4-FFF2-40B4-BE49-F238E27FC236}">
                <a16:creationId xmlns:a16="http://schemas.microsoft.com/office/drawing/2014/main" id="{645B4B4A-6F80-4504-AB21-0AFFCDC22EAF}"/>
              </a:ext>
            </a:extLst>
          </p:cNvPr>
          <p:cNvSpPr/>
          <p:nvPr/>
        </p:nvSpPr>
        <p:spPr>
          <a:xfrm>
            <a:off x="6576794" y="1628073"/>
            <a:ext cx="2913992" cy="584775"/>
          </a:xfrm>
          <a:prstGeom prst="rect">
            <a:avLst/>
          </a:prstGeom>
        </p:spPr>
        <p:txBody>
          <a:bodyPr wrap="square" anchor="ctr">
            <a:spAutoFit/>
          </a:bodyPr>
          <a:lstStyle/>
          <a:p>
            <a:r>
              <a:rPr lang="en-US" sz="1100" b="1" dirty="0">
                <a:solidFill>
                  <a:srgbClr val="FF0000"/>
                </a:solidFill>
              </a:rPr>
              <a:t>“Sales typically decline gradually after advertising stops.”</a:t>
            </a:r>
          </a:p>
          <a:p>
            <a:r>
              <a:rPr lang="en-US" sz="900" dirty="0">
                <a:solidFill>
                  <a:srgbClr val="000000"/>
                </a:solidFill>
              </a:rPr>
              <a:t>Ehrenberg-Bass Institute</a:t>
            </a:r>
            <a:endParaRPr lang="de-DE" sz="900" dirty="0">
              <a:solidFill>
                <a:srgbClr val="000000"/>
              </a:solidFill>
            </a:endParaRPr>
          </a:p>
        </p:txBody>
      </p:sp>
      <p:grpSp>
        <p:nvGrpSpPr>
          <p:cNvPr id="45" name="Gruppieren 44">
            <a:extLst>
              <a:ext uri="{FF2B5EF4-FFF2-40B4-BE49-F238E27FC236}">
                <a16:creationId xmlns:a16="http://schemas.microsoft.com/office/drawing/2014/main" id="{3B107567-5F11-4703-82CD-01F768A7C480}"/>
              </a:ext>
            </a:extLst>
          </p:cNvPr>
          <p:cNvGrpSpPr/>
          <p:nvPr/>
        </p:nvGrpSpPr>
        <p:grpSpPr>
          <a:xfrm>
            <a:off x="778340" y="1686472"/>
            <a:ext cx="5796644" cy="467976"/>
            <a:chOff x="778340" y="1686472"/>
            <a:chExt cx="5796644" cy="467976"/>
          </a:xfrm>
        </p:grpSpPr>
        <p:sp>
          <p:nvSpPr>
            <p:cNvPr id="8" name="Rechteck: eine Ecke abgerundet 7">
              <a:extLst>
                <a:ext uri="{FF2B5EF4-FFF2-40B4-BE49-F238E27FC236}">
                  <a16:creationId xmlns:a16="http://schemas.microsoft.com/office/drawing/2014/main" id="{DC2AB0DF-CB61-4CB2-84F9-7F0DEBA7E3D2}"/>
                </a:ext>
              </a:extLst>
            </p:cNvPr>
            <p:cNvSpPr/>
            <p:nvPr/>
          </p:nvSpPr>
          <p:spPr>
            <a:xfrm>
              <a:off x="1714271" y="1686472"/>
              <a:ext cx="4860713" cy="467976"/>
            </a:xfrm>
            <a:prstGeom prst="round1Rect">
              <a:avLst>
                <a:gd name="adj" fmla="val 3592"/>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solidFill>
                    <a:schemeClr val="tx1"/>
                  </a:solidFill>
                </a:rPr>
                <a:t>Wer auf Werbung verzichtet, verliert Umsatz.</a:t>
              </a:r>
            </a:p>
          </p:txBody>
        </p:sp>
        <p:sp>
          <p:nvSpPr>
            <p:cNvPr id="10" name="Rechteck: eine Ecke abgerundet 9">
              <a:extLst>
                <a:ext uri="{FF2B5EF4-FFF2-40B4-BE49-F238E27FC236}">
                  <a16:creationId xmlns:a16="http://schemas.microsoft.com/office/drawing/2014/main" id="{D03B2799-FD60-4666-A427-C0D40980E44B}"/>
                </a:ext>
              </a:extLst>
            </p:cNvPr>
            <p:cNvSpPr/>
            <p:nvPr/>
          </p:nvSpPr>
          <p:spPr>
            <a:xfrm>
              <a:off x="778340" y="1686472"/>
              <a:ext cx="683903" cy="467976"/>
            </a:xfrm>
            <a:prstGeom prst="round1Rect">
              <a:avLst>
                <a:gd name="adj" fmla="val 3592"/>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tx1"/>
                  </a:solidFill>
                </a:rPr>
                <a:t>1.</a:t>
              </a:r>
            </a:p>
          </p:txBody>
        </p:sp>
      </p:grpSp>
      <p:grpSp>
        <p:nvGrpSpPr>
          <p:cNvPr id="48" name="Gruppieren 47">
            <a:extLst>
              <a:ext uri="{FF2B5EF4-FFF2-40B4-BE49-F238E27FC236}">
                <a16:creationId xmlns:a16="http://schemas.microsoft.com/office/drawing/2014/main" id="{CF3CEDE1-1450-4F76-AF8F-D0421171F8D9}"/>
              </a:ext>
            </a:extLst>
          </p:cNvPr>
          <p:cNvGrpSpPr/>
          <p:nvPr/>
        </p:nvGrpSpPr>
        <p:grpSpPr>
          <a:xfrm>
            <a:off x="778340" y="3402424"/>
            <a:ext cx="5796644" cy="467976"/>
            <a:chOff x="778340" y="3551695"/>
            <a:chExt cx="5796644" cy="467976"/>
          </a:xfrm>
        </p:grpSpPr>
        <p:sp>
          <p:nvSpPr>
            <p:cNvPr id="11" name="Rechteck: eine Ecke abgerundet 10">
              <a:extLst>
                <a:ext uri="{FF2B5EF4-FFF2-40B4-BE49-F238E27FC236}">
                  <a16:creationId xmlns:a16="http://schemas.microsoft.com/office/drawing/2014/main" id="{9533EF17-2278-42A0-8AA4-B8E4E83A7FAD}"/>
                </a:ext>
              </a:extLst>
            </p:cNvPr>
            <p:cNvSpPr/>
            <p:nvPr/>
          </p:nvSpPr>
          <p:spPr>
            <a:xfrm>
              <a:off x="1714271" y="3551695"/>
              <a:ext cx="4860713" cy="467976"/>
            </a:xfrm>
            <a:prstGeom prst="round1Rect">
              <a:avLst>
                <a:gd name="adj" fmla="val 3592"/>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lvl="0"/>
              <a:r>
                <a:rPr lang="de-DE" sz="1400" dirty="0">
                  <a:solidFill>
                    <a:srgbClr val="FFFFFF"/>
                  </a:solidFill>
                </a:rPr>
                <a:t>Der Share </a:t>
              </a:r>
              <a:r>
                <a:rPr lang="de-DE" sz="1400" dirty="0" err="1">
                  <a:solidFill>
                    <a:srgbClr val="FFFFFF"/>
                  </a:solidFill>
                </a:rPr>
                <a:t>of</a:t>
              </a:r>
              <a:r>
                <a:rPr lang="de-DE" sz="1400" dirty="0">
                  <a:solidFill>
                    <a:srgbClr val="FFFFFF"/>
                  </a:solidFill>
                </a:rPr>
                <a:t> Voice ist eine kritische Größe.</a:t>
              </a:r>
            </a:p>
          </p:txBody>
        </p:sp>
        <p:sp>
          <p:nvSpPr>
            <p:cNvPr id="12" name="Rechteck: eine Ecke abgerundet 11">
              <a:extLst>
                <a:ext uri="{FF2B5EF4-FFF2-40B4-BE49-F238E27FC236}">
                  <a16:creationId xmlns:a16="http://schemas.microsoft.com/office/drawing/2014/main" id="{44B0F8C2-AB26-4CCE-AB94-67FCB5D376B5}"/>
                </a:ext>
              </a:extLst>
            </p:cNvPr>
            <p:cNvSpPr/>
            <p:nvPr/>
          </p:nvSpPr>
          <p:spPr>
            <a:xfrm>
              <a:off x="778340" y="3551695"/>
              <a:ext cx="683903" cy="467976"/>
            </a:xfrm>
            <a:prstGeom prst="round1Rect">
              <a:avLst>
                <a:gd name="adj" fmla="val 3592"/>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4.</a:t>
              </a:r>
            </a:p>
          </p:txBody>
        </p:sp>
      </p:grpSp>
      <p:sp>
        <p:nvSpPr>
          <p:cNvPr id="13" name="Rechteck 12">
            <a:extLst>
              <a:ext uri="{FF2B5EF4-FFF2-40B4-BE49-F238E27FC236}">
                <a16:creationId xmlns:a16="http://schemas.microsoft.com/office/drawing/2014/main" id="{7A5379D9-90B9-49AD-9079-38E058BA4436}"/>
              </a:ext>
            </a:extLst>
          </p:cNvPr>
          <p:cNvSpPr/>
          <p:nvPr/>
        </p:nvSpPr>
        <p:spPr>
          <a:xfrm>
            <a:off x="6573001" y="3421505"/>
            <a:ext cx="2552713" cy="430887"/>
          </a:xfrm>
          <a:prstGeom prst="rect">
            <a:avLst/>
          </a:prstGeom>
        </p:spPr>
        <p:txBody>
          <a:bodyPr wrap="square" anchor="ctr">
            <a:spAutoFit/>
          </a:bodyPr>
          <a:lstStyle/>
          <a:p>
            <a:r>
              <a:rPr lang="en-US" sz="1100" b="1" dirty="0">
                <a:solidFill>
                  <a:srgbClr val="FF0000"/>
                </a:solidFill>
              </a:rPr>
              <a:t>“One of the biggest drivers of sales is a brand’s share of voice.” </a:t>
            </a:r>
            <a:r>
              <a:rPr lang="de-DE" sz="900" dirty="0">
                <a:solidFill>
                  <a:srgbClr val="000000"/>
                </a:solidFill>
              </a:rPr>
              <a:t>Mark </a:t>
            </a:r>
            <a:r>
              <a:rPr lang="de-DE" sz="900" dirty="0" err="1">
                <a:solidFill>
                  <a:srgbClr val="000000"/>
                </a:solidFill>
              </a:rPr>
              <a:t>Ritson</a:t>
            </a:r>
            <a:endParaRPr lang="en-US" sz="1100" b="1" dirty="0">
              <a:solidFill>
                <a:schemeClr val="bg2"/>
              </a:solidFill>
            </a:endParaRPr>
          </a:p>
        </p:txBody>
      </p:sp>
      <p:grpSp>
        <p:nvGrpSpPr>
          <p:cNvPr id="49" name="Gruppieren 48">
            <a:extLst>
              <a:ext uri="{FF2B5EF4-FFF2-40B4-BE49-F238E27FC236}">
                <a16:creationId xmlns:a16="http://schemas.microsoft.com/office/drawing/2014/main" id="{E7F1C34F-EB5C-4D82-85C2-98DC8AA24796}"/>
              </a:ext>
            </a:extLst>
          </p:cNvPr>
          <p:cNvGrpSpPr/>
          <p:nvPr/>
        </p:nvGrpSpPr>
        <p:grpSpPr>
          <a:xfrm>
            <a:off x="778340" y="3974408"/>
            <a:ext cx="5796644" cy="467976"/>
            <a:chOff x="778340" y="4086362"/>
            <a:chExt cx="5796644" cy="467976"/>
          </a:xfrm>
        </p:grpSpPr>
        <p:sp>
          <p:nvSpPr>
            <p:cNvPr id="14" name="Rechteck: eine Ecke abgerundet 13">
              <a:extLst>
                <a:ext uri="{FF2B5EF4-FFF2-40B4-BE49-F238E27FC236}">
                  <a16:creationId xmlns:a16="http://schemas.microsoft.com/office/drawing/2014/main" id="{1DAFBE71-E5B2-4AE6-A308-194BFCBD88D2}"/>
                </a:ext>
              </a:extLst>
            </p:cNvPr>
            <p:cNvSpPr/>
            <p:nvPr/>
          </p:nvSpPr>
          <p:spPr>
            <a:xfrm>
              <a:off x="1714271" y="4086362"/>
              <a:ext cx="4860713" cy="467976"/>
            </a:xfrm>
            <a:prstGeom prst="round1Rect">
              <a:avLst>
                <a:gd name="adj" fmla="val 359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solidFill>
                    <a:schemeClr val="bg1"/>
                  </a:solidFill>
                </a:rPr>
                <a:t>Branding ist auch in Krisen Basis für langfristigen Erfolg, </a:t>
              </a:r>
              <a:r>
                <a:rPr lang="de-DE" sz="1400" dirty="0" err="1">
                  <a:solidFill>
                    <a:schemeClr val="bg1"/>
                  </a:solidFill>
                </a:rPr>
                <a:t>Preispromotions</a:t>
              </a:r>
              <a:r>
                <a:rPr lang="de-DE" sz="1400" dirty="0">
                  <a:solidFill>
                    <a:schemeClr val="bg1"/>
                  </a:solidFill>
                </a:rPr>
                <a:t> sind ein Risiko!</a:t>
              </a:r>
            </a:p>
          </p:txBody>
        </p:sp>
        <p:sp>
          <p:nvSpPr>
            <p:cNvPr id="15" name="Rechteck: eine Ecke abgerundet 14">
              <a:extLst>
                <a:ext uri="{FF2B5EF4-FFF2-40B4-BE49-F238E27FC236}">
                  <a16:creationId xmlns:a16="http://schemas.microsoft.com/office/drawing/2014/main" id="{D0158C2D-9215-4D9A-8CBF-04C7613D72B0}"/>
                </a:ext>
              </a:extLst>
            </p:cNvPr>
            <p:cNvSpPr/>
            <p:nvPr/>
          </p:nvSpPr>
          <p:spPr>
            <a:xfrm>
              <a:off x="778340" y="4086362"/>
              <a:ext cx="683903" cy="467976"/>
            </a:xfrm>
            <a:prstGeom prst="round1Rect">
              <a:avLst>
                <a:gd name="adj" fmla="val 359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5.</a:t>
              </a:r>
            </a:p>
          </p:txBody>
        </p:sp>
      </p:grpSp>
      <p:sp>
        <p:nvSpPr>
          <p:cNvPr id="16" name="Rechteck 15">
            <a:extLst>
              <a:ext uri="{FF2B5EF4-FFF2-40B4-BE49-F238E27FC236}">
                <a16:creationId xmlns:a16="http://schemas.microsoft.com/office/drawing/2014/main" id="{306B4299-16BD-4799-BE96-3BA1FC4A351C}"/>
              </a:ext>
            </a:extLst>
          </p:cNvPr>
          <p:cNvSpPr/>
          <p:nvPr/>
        </p:nvSpPr>
        <p:spPr>
          <a:xfrm>
            <a:off x="6573001" y="4008010"/>
            <a:ext cx="2809786" cy="400110"/>
          </a:xfrm>
          <a:prstGeom prst="rect">
            <a:avLst/>
          </a:prstGeom>
        </p:spPr>
        <p:txBody>
          <a:bodyPr wrap="square" anchor="ctr">
            <a:spAutoFit/>
          </a:bodyPr>
          <a:lstStyle/>
          <a:p>
            <a:r>
              <a:rPr lang="en-US" sz="1100" b="1" dirty="0">
                <a:solidFill>
                  <a:srgbClr val="FF0000"/>
                </a:solidFill>
              </a:rPr>
              <a:t>“Short-term activation makes less sense.” </a:t>
            </a:r>
            <a:r>
              <a:rPr lang="de-DE" sz="900" dirty="0">
                <a:solidFill>
                  <a:srgbClr val="000000"/>
                </a:solidFill>
              </a:rPr>
              <a:t>Peter Field</a:t>
            </a:r>
            <a:endParaRPr lang="en-US" sz="1100" b="1" dirty="0">
              <a:solidFill>
                <a:schemeClr val="bg2"/>
              </a:solidFill>
            </a:endParaRPr>
          </a:p>
        </p:txBody>
      </p:sp>
      <p:grpSp>
        <p:nvGrpSpPr>
          <p:cNvPr id="50" name="Gruppieren 49">
            <a:extLst>
              <a:ext uri="{FF2B5EF4-FFF2-40B4-BE49-F238E27FC236}">
                <a16:creationId xmlns:a16="http://schemas.microsoft.com/office/drawing/2014/main" id="{E3D4B66A-C507-422D-8A84-0C7CBAA6465A}"/>
              </a:ext>
            </a:extLst>
          </p:cNvPr>
          <p:cNvGrpSpPr/>
          <p:nvPr/>
        </p:nvGrpSpPr>
        <p:grpSpPr>
          <a:xfrm>
            <a:off x="778340" y="4546392"/>
            <a:ext cx="5796644" cy="467976"/>
            <a:chOff x="778340" y="4621029"/>
            <a:chExt cx="5796644" cy="467976"/>
          </a:xfrm>
        </p:grpSpPr>
        <p:sp>
          <p:nvSpPr>
            <p:cNvPr id="17" name="Rechteck: eine Ecke abgerundet 16">
              <a:extLst>
                <a:ext uri="{FF2B5EF4-FFF2-40B4-BE49-F238E27FC236}">
                  <a16:creationId xmlns:a16="http://schemas.microsoft.com/office/drawing/2014/main" id="{A53A66D0-9DAF-4467-8536-91E1DE827F85}"/>
                </a:ext>
              </a:extLst>
            </p:cNvPr>
            <p:cNvSpPr/>
            <p:nvPr/>
          </p:nvSpPr>
          <p:spPr>
            <a:xfrm>
              <a:off x="1714271" y="4621029"/>
              <a:ext cx="4860713" cy="467976"/>
            </a:xfrm>
            <a:prstGeom prst="round1Rect">
              <a:avLst>
                <a:gd name="adj" fmla="val 3592"/>
              </a:avLst>
            </a:pr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t>Innovationen sind  auch in Krisenzeiten Sales-Treiber.</a:t>
              </a:r>
              <a:endParaRPr lang="de-DE" sz="1400" dirty="0">
                <a:solidFill>
                  <a:schemeClr val="bg1"/>
                </a:solidFill>
              </a:endParaRPr>
            </a:p>
          </p:txBody>
        </p:sp>
        <p:sp>
          <p:nvSpPr>
            <p:cNvPr id="18" name="Rechteck: eine Ecke abgerundet 17">
              <a:extLst>
                <a:ext uri="{FF2B5EF4-FFF2-40B4-BE49-F238E27FC236}">
                  <a16:creationId xmlns:a16="http://schemas.microsoft.com/office/drawing/2014/main" id="{888FB107-1AC0-4A21-985E-5F49ADEB4F37}"/>
                </a:ext>
              </a:extLst>
            </p:cNvPr>
            <p:cNvSpPr/>
            <p:nvPr/>
          </p:nvSpPr>
          <p:spPr>
            <a:xfrm>
              <a:off x="778340" y="4621029"/>
              <a:ext cx="683903" cy="467976"/>
            </a:xfrm>
            <a:prstGeom prst="round1Rect">
              <a:avLst>
                <a:gd name="adj" fmla="val 3592"/>
              </a:avLst>
            </a:pr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6.</a:t>
              </a:r>
            </a:p>
          </p:txBody>
        </p:sp>
      </p:grpSp>
      <p:sp>
        <p:nvSpPr>
          <p:cNvPr id="19" name="Rechteck 18">
            <a:extLst>
              <a:ext uri="{FF2B5EF4-FFF2-40B4-BE49-F238E27FC236}">
                <a16:creationId xmlns:a16="http://schemas.microsoft.com/office/drawing/2014/main" id="{4DF47114-7A4E-4C2C-AACC-10A6A363B158}"/>
              </a:ext>
            </a:extLst>
          </p:cNvPr>
          <p:cNvSpPr/>
          <p:nvPr/>
        </p:nvSpPr>
        <p:spPr>
          <a:xfrm>
            <a:off x="6573000" y="4570495"/>
            <a:ext cx="2809785" cy="430887"/>
          </a:xfrm>
          <a:prstGeom prst="rect">
            <a:avLst/>
          </a:prstGeom>
        </p:spPr>
        <p:txBody>
          <a:bodyPr wrap="square" anchor="ctr">
            <a:spAutoFit/>
          </a:bodyPr>
          <a:lstStyle/>
          <a:p>
            <a:r>
              <a:rPr lang="en-US" sz="1100" b="1" dirty="0">
                <a:solidFill>
                  <a:srgbClr val="FF0000"/>
                </a:solidFill>
              </a:rPr>
              <a:t>“Prioritizing innovation today is the key to unlocking postcrisis growth.” </a:t>
            </a:r>
            <a:r>
              <a:rPr lang="de-DE" sz="900" dirty="0">
                <a:solidFill>
                  <a:srgbClr val="000000"/>
                </a:solidFill>
              </a:rPr>
              <a:t>Peter Field0</a:t>
            </a:r>
            <a:endParaRPr lang="en-US" sz="1100" b="1" dirty="0">
              <a:solidFill>
                <a:schemeClr val="bg2"/>
              </a:solidFill>
            </a:endParaRPr>
          </a:p>
        </p:txBody>
      </p:sp>
      <p:grpSp>
        <p:nvGrpSpPr>
          <p:cNvPr id="51" name="Gruppieren 50">
            <a:extLst>
              <a:ext uri="{FF2B5EF4-FFF2-40B4-BE49-F238E27FC236}">
                <a16:creationId xmlns:a16="http://schemas.microsoft.com/office/drawing/2014/main" id="{6551EB20-EB30-442A-A7AE-6891AE68DC57}"/>
              </a:ext>
            </a:extLst>
          </p:cNvPr>
          <p:cNvGrpSpPr/>
          <p:nvPr/>
        </p:nvGrpSpPr>
        <p:grpSpPr>
          <a:xfrm>
            <a:off x="778340" y="5118376"/>
            <a:ext cx="5796644" cy="467976"/>
            <a:chOff x="778340" y="5155696"/>
            <a:chExt cx="5796644" cy="467976"/>
          </a:xfrm>
        </p:grpSpPr>
        <p:sp>
          <p:nvSpPr>
            <p:cNvPr id="20" name="Rechteck: eine Ecke abgerundet 19">
              <a:extLst>
                <a:ext uri="{FF2B5EF4-FFF2-40B4-BE49-F238E27FC236}">
                  <a16:creationId xmlns:a16="http://schemas.microsoft.com/office/drawing/2014/main" id="{1FBFF6DD-C59C-4343-88B6-7FA7A3D749EE}"/>
                </a:ext>
              </a:extLst>
            </p:cNvPr>
            <p:cNvSpPr/>
            <p:nvPr/>
          </p:nvSpPr>
          <p:spPr>
            <a:xfrm>
              <a:off x="1714271" y="5155696"/>
              <a:ext cx="4860713" cy="467976"/>
            </a:xfrm>
            <a:prstGeom prst="round1Rect">
              <a:avLst>
                <a:gd name="adj" fmla="val 3592"/>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t>Erfolgreiche Kampagnenkreation auch in schwierigen Zeiten beibehalten!</a:t>
              </a:r>
              <a:endParaRPr lang="de-DE" sz="1400" dirty="0">
                <a:solidFill>
                  <a:schemeClr val="bg1"/>
                </a:solidFill>
              </a:endParaRPr>
            </a:p>
          </p:txBody>
        </p:sp>
        <p:sp>
          <p:nvSpPr>
            <p:cNvPr id="21" name="Rechteck: eine Ecke abgerundet 20">
              <a:extLst>
                <a:ext uri="{FF2B5EF4-FFF2-40B4-BE49-F238E27FC236}">
                  <a16:creationId xmlns:a16="http://schemas.microsoft.com/office/drawing/2014/main" id="{DD3D0F2B-F3E9-4B60-B529-96D356CFBEDB}"/>
                </a:ext>
              </a:extLst>
            </p:cNvPr>
            <p:cNvSpPr/>
            <p:nvPr/>
          </p:nvSpPr>
          <p:spPr>
            <a:xfrm>
              <a:off x="778340" y="5155696"/>
              <a:ext cx="683903" cy="467976"/>
            </a:xfrm>
            <a:prstGeom prst="round1Rect">
              <a:avLst>
                <a:gd name="adj" fmla="val 3592"/>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7.</a:t>
              </a:r>
            </a:p>
          </p:txBody>
        </p:sp>
      </p:grpSp>
      <p:sp>
        <p:nvSpPr>
          <p:cNvPr id="22" name="Rechteck 21">
            <a:extLst>
              <a:ext uri="{FF2B5EF4-FFF2-40B4-BE49-F238E27FC236}">
                <a16:creationId xmlns:a16="http://schemas.microsoft.com/office/drawing/2014/main" id="{DB77F76C-3DF4-4B1E-8F6E-14EF9CBF81AC}"/>
              </a:ext>
            </a:extLst>
          </p:cNvPr>
          <p:cNvSpPr/>
          <p:nvPr/>
        </p:nvSpPr>
        <p:spPr>
          <a:xfrm>
            <a:off x="6573000" y="5141588"/>
            <a:ext cx="2215786" cy="430887"/>
          </a:xfrm>
          <a:prstGeom prst="rect">
            <a:avLst/>
          </a:prstGeom>
        </p:spPr>
        <p:txBody>
          <a:bodyPr wrap="square" anchor="ctr">
            <a:spAutoFit/>
          </a:bodyPr>
          <a:lstStyle/>
          <a:p>
            <a:pPr lvl="0"/>
            <a:r>
              <a:rPr lang="en-US" sz="1100" b="1" dirty="0">
                <a:solidFill>
                  <a:srgbClr val="FF0000"/>
                </a:solidFill>
              </a:rPr>
              <a:t>“Do not abandon your existing brand campaign.” </a:t>
            </a:r>
            <a:r>
              <a:rPr lang="de-DE" sz="900" dirty="0">
                <a:solidFill>
                  <a:srgbClr val="000000"/>
                </a:solidFill>
              </a:rPr>
              <a:t>Peter Field</a:t>
            </a:r>
            <a:endParaRPr lang="de-DE" sz="1100" b="1" dirty="0">
              <a:solidFill>
                <a:srgbClr val="000000"/>
              </a:solidFill>
            </a:endParaRPr>
          </a:p>
        </p:txBody>
      </p:sp>
      <p:grpSp>
        <p:nvGrpSpPr>
          <p:cNvPr id="52" name="Gruppieren 51">
            <a:extLst>
              <a:ext uri="{FF2B5EF4-FFF2-40B4-BE49-F238E27FC236}">
                <a16:creationId xmlns:a16="http://schemas.microsoft.com/office/drawing/2014/main" id="{B73C3CF7-D5B4-40FE-8DDE-EBF39EE19431}"/>
              </a:ext>
            </a:extLst>
          </p:cNvPr>
          <p:cNvGrpSpPr/>
          <p:nvPr/>
        </p:nvGrpSpPr>
        <p:grpSpPr>
          <a:xfrm>
            <a:off x="778340" y="5690363"/>
            <a:ext cx="5796644" cy="467976"/>
            <a:chOff x="778340" y="5690363"/>
            <a:chExt cx="5796644" cy="467976"/>
          </a:xfrm>
        </p:grpSpPr>
        <p:sp>
          <p:nvSpPr>
            <p:cNvPr id="23" name="Rechteck: eine Ecke abgerundet 22">
              <a:extLst>
                <a:ext uri="{FF2B5EF4-FFF2-40B4-BE49-F238E27FC236}">
                  <a16:creationId xmlns:a16="http://schemas.microsoft.com/office/drawing/2014/main" id="{3085810C-62ED-4A7D-B89D-2B976702F68F}"/>
                </a:ext>
              </a:extLst>
            </p:cNvPr>
            <p:cNvSpPr/>
            <p:nvPr/>
          </p:nvSpPr>
          <p:spPr>
            <a:xfrm>
              <a:off x="1714271" y="5690363"/>
              <a:ext cx="4860713" cy="467976"/>
            </a:xfrm>
            <a:prstGeom prst="round1Rect">
              <a:avLst>
                <a:gd name="adj" fmla="val 3592"/>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t>TV ist der stärkste Business-Driver in der Krise</a:t>
              </a:r>
              <a:endParaRPr lang="de-DE" sz="1400" dirty="0">
                <a:solidFill>
                  <a:schemeClr val="bg1"/>
                </a:solidFill>
              </a:endParaRPr>
            </a:p>
          </p:txBody>
        </p:sp>
        <p:sp>
          <p:nvSpPr>
            <p:cNvPr id="24" name="Rechteck: eine Ecke abgerundet 23">
              <a:extLst>
                <a:ext uri="{FF2B5EF4-FFF2-40B4-BE49-F238E27FC236}">
                  <a16:creationId xmlns:a16="http://schemas.microsoft.com/office/drawing/2014/main" id="{88B7F708-F978-4BBE-A78C-EE21227338C3}"/>
                </a:ext>
              </a:extLst>
            </p:cNvPr>
            <p:cNvSpPr/>
            <p:nvPr/>
          </p:nvSpPr>
          <p:spPr>
            <a:xfrm>
              <a:off x="778340" y="5690363"/>
              <a:ext cx="683903" cy="467976"/>
            </a:xfrm>
            <a:prstGeom prst="round1Rect">
              <a:avLst>
                <a:gd name="adj" fmla="val 3592"/>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7+1</a:t>
              </a:r>
            </a:p>
          </p:txBody>
        </p:sp>
      </p:grpSp>
      <p:sp>
        <p:nvSpPr>
          <p:cNvPr id="25" name="Rechteck 24">
            <a:extLst>
              <a:ext uri="{FF2B5EF4-FFF2-40B4-BE49-F238E27FC236}">
                <a16:creationId xmlns:a16="http://schemas.microsoft.com/office/drawing/2014/main" id="{28D9B414-1981-449C-AFD0-519E5B5E1798}"/>
              </a:ext>
            </a:extLst>
          </p:cNvPr>
          <p:cNvSpPr/>
          <p:nvPr/>
        </p:nvSpPr>
        <p:spPr>
          <a:xfrm>
            <a:off x="6573000" y="5708908"/>
            <a:ext cx="2520626" cy="430887"/>
          </a:xfrm>
          <a:prstGeom prst="rect">
            <a:avLst/>
          </a:prstGeom>
        </p:spPr>
        <p:txBody>
          <a:bodyPr wrap="square" anchor="ctr">
            <a:spAutoFit/>
          </a:bodyPr>
          <a:lstStyle/>
          <a:p>
            <a:r>
              <a:rPr lang="en-US" sz="1100" b="1" dirty="0">
                <a:solidFill>
                  <a:srgbClr val="FF0000"/>
                </a:solidFill>
              </a:rPr>
              <a:t>“TV continues to offer astonishing reach and impact.” </a:t>
            </a:r>
            <a:r>
              <a:rPr lang="de-DE" sz="900" dirty="0">
                <a:solidFill>
                  <a:srgbClr val="000000"/>
                </a:solidFill>
              </a:rPr>
              <a:t>Mark </a:t>
            </a:r>
            <a:r>
              <a:rPr lang="de-DE" sz="900" dirty="0" err="1">
                <a:solidFill>
                  <a:srgbClr val="000000"/>
                </a:solidFill>
              </a:rPr>
              <a:t>Ritson</a:t>
            </a:r>
            <a:endParaRPr lang="en-US" sz="1100" b="1" dirty="0">
              <a:solidFill>
                <a:schemeClr val="bg2"/>
              </a:solidFill>
            </a:endParaRPr>
          </a:p>
        </p:txBody>
      </p:sp>
      <p:grpSp>
        <p:nvGrpSpPr>
          <p:cNvPr id="47" name="Gruppieren 46">
            <a:extLst>
              <a:ext uri="{FF2B5EF4-FFF2-40B4-BE49-F238E27FC236}">
                <a16:creationId xmlns:a16="http://schemas.microsoft.com/office/drawing/2014/main" id="{0CC9A4B7-0624-4F5C-B504-91785E8529EE}"/>
              </a:ext>
            </a:extLst>
          </p:cNvPr>
          <p:cNvGrpSpPr/>
          <p:nvPr/>
        </p:nvGrpSpPr>
        <p:grpSpPr>
          <a:xfrm>
            <a:off x="778340" y="2830440"/>
            <a:ext cx="5796644" cy="467976"/>
            <a:chOff x="778340" y="2966322"/>
            <a:chExt cx="5796644" cy="467976"/>
          </a:xfrm>
        </p:grpSpPr>
        <p:sp>
          <p:nvSpPr>
            <p:cNvPr id="28" name="Rechteck: eine Ecke abgerundet 27">
              <a:extLst>
                <a:ext uri="{FF2B5EF4-FFF2-40B4-BE49-F238E27FC236}">
                  <a16:creationId xmlns:a16="http://schemas.microsoft.com/office/drawing/2014/main" id="{4134487C-ACA3-4249-AD12-3FE80ECACEB7}"/>
                </a:ext>
              </a:extLst>
            </p:cNvPr>
            <p:cNvSpPr/>
            <p:nvPr/>
          </p:nvSpPr>
          <p:spPr>
            <a:xfrm>
              <a:off x="1714271" y="2966322"/>
              <a:ext cx="4860713" cy="467976"/>
            </a:xfrm>
            <a:prstGeom prst="round1Rect">
              <a:avLst>
                <a:gd name="adj" fmla="val 3592"/>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lvl="0"/>
              <a:r>
                <a:rPr lang="de-DE" sz="1400" dirty="0">
                  <a:solidFill>
                    <a:schemeClr val="bg1"/>
                  </a:solidFill>
                </a:rPr>
                <a:t>Wer in der Krise wirbt, sichert langfristig Marktanteile.</a:t>
              </a:r>
            </a:p>
          </p:txBody>
        </p:sp>
        <p:sp>
          <p:nvSpPr>
            <p:cNvPr id="29" name="Rechteck: eine Ecke abgerundet 28">
              <a:extLst>
                <a:ext uri="{FF2B5EF4-FFF2-40B4-BE49-F238E27FC236}">
                  <a16:creationId xmlns:a16="http://schemas.microsoft.com/office/drawing/2014/main" id="{B0EAFD66-0124-46A5-B96E-99EE1033EBFD}"/>
                </a:ext>
              </a:extLst>
            </p:cNvPr>
            <p:cNvSpPr/>
            <p:nvPr/>
          </p:nvSpPr>
          <p:spPr>
            <a:xfrm>
              <a:off x="778340" y="2966322"/>
              <a:ext cx="683903" cy="467976"/>
            </a:xfrm>
            <a:prstGeom prst="round1Rect">
              <a:avLst>
                <a:gd name="adj" fmla="val 3592"/>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3.</a:t>
              </a:r>
            </a:p>
          </p:txBody>
        </p:sp>
      </p:grpSp>
      <p:sp>
        <p:nvSpPr>
          <p:cNvPr id="30" name="Rechteck 29">
            <a:extLst>
              <a:ext uri="{FF2B5EF4-FFF2-40B4-BE49-F238E27FC236}">
                <a16:creationId xmlns:a16="http://schemas.microsoft.com/office/drawing/2014/main" id="{D59FD5EF-5A8B-40ED-B349-EB86C01A3648}"/>
              </a:ext>
            </a:extLst>
          </p:cNvPr>
          <p:cNvSpPr/>
          <p:nvPr/>
        </p:nvSpPr>
        <p:spPr>
          <a:xfrm>
            <a:off x="6573001" y="2751613"/>
            <a:ext cx="3187785" cy="569387"/>
          </a:xfrm>
          <a:prstGeom prst="rect">
            <a:avLst/>
          </a:prstGeom>
        </p:spPr>
        <p:txBody>
          <a:bodyPr wrap="square" anchor="ctr">
            <a:spAutoFit/>
          </a:bodyPr>
          <a:lstStyle/>
          <a:p>
            <a:r>
              <a:rPr lang="en-US" sz="1100" b="1" dirty="0">
                <a:solidFill>
                  <a:srgbClr val="FF0000"/>
                </a:solidFill>
              </a:rPr>
              <a:t>“</a:t>
            </a:r>
            <a:r>
              <a:rPr lang="en-US" sz="1100" b="1" dirty="0" err="1">
                <a:solidFill>
                  <a:srgbClr val="FF0000"/>
                </a:solidFill>
              </a:rPr>
              <a:t>Investitionen</a:t>
            </a:r>
            <a:r>
              <a:rPr lang="en-US" sz="1100" b="1" dirty="0">
                <a:solidFill>
                  <a:srgbClr val="FF0000"/>
                </a:solidFill>
              </a:rPr>
              <a:t> in Marketing </a:t>
            </a:r>
            <a:r>
              <a:rPr lang="en-US" sz="1100" b="1" dirty="0" err="1">
                <a:solidFill>
                  <a:srgbClr val="FF0000"/>
                </a:solidFill>
              </a:rPr>
              <a:t>schaffen</a:t>
            </a:r>
            <a:r>
              <a:rPr lang="en-US" sz="1100" b="1" dirty="0">
                <a:solidFill>
                  <a:srgbClr val="FF0000"/>
                </a:solidFill>
              </a:rPr>
              <a:t> </a:t>
            </a:r>
            <a:r>
              <a:rPr lang="en-US" sz="1100" b="1" dirty="0" err="1">
                <a:solidFill>
                  <a:srgbClr val="FF0000"/>
                </a:solidFill>
              </a:rPr>
              <a:t>Marktan-teilszuwächse</a:t>
            </a:r>
            <a:r>
              <a:rPr lang="en-US" sz="1100" b="1" dirty="0">
                <a:solidFill>
                  <a:srgbClr val="FF0000"/>
                </a:solidFill>
              </a:rPr>
              <a:t> und </a:t>
            </a:r>
            <a:r>
              <a:rPr lang="en-US" sz="1100" b="1" dirty="0" err="1">
                <a:solidFill>
                  <a:srgbClr val="FF0000"/>
                </a:solidFill>
              </a:rPr>
              <a:t>nachhaltige</a:t>
            </a:r>
            <a:r>
              <a:rPr lang="en-US" sz="1100" b="1" dirty="0">
                <a:solidFill>
                  <a:srgbClr val="FF0000"/>
                </a:solidFill>
              </a:rPr>
              <a:t> </a:t>
            </a:r>
            <a:r>
              <a:rPr lang="en-US" sz="1100" b="1" dirty="0" err="1">
                <a:solidFill>
                  <a:srgbClr val="FF0000"/>
                </a:solidFill>
              </a:rPr>
              <a:t>Wertschöpfung</a:t>
            </a:r>
            <a:r>
              <a:rPr lang="en-US" sz="1100" b="1" dirty="0">
                <a:solidFill>
                  <a:srgbClr val="FF0000"/>
                </a:solidFill>
              </a:rPr>
              <a:t>.”</a:t>
            </a:r>
            <a:br>
              <a:rPr lang="en-US" sz="1100" b="1" dirty="0">
                <a:solidFill>
                  <a:srgbClr val="FF0000"/>
                </a:solidFill>
              </a:rPr>
            </a:br>
            <a:r>
              <a:rPr lang="de-DE" sz="900" dirty="0">
                <a:solidFill>
                  <a:srgbClr val="000000"/>
                </a:solidFill>
              </a:rPr>
              <a:t>Peter Haller / Wolfgang </a:t>
            </a:r>
            <a:r>
              <a:rPr lang="de-DE" sz="900" dirty="0" err="1">
                <a:solidFill>
                  <a:srgbClr val="000000"/>
                </a:solidFill>
              </a:rPr>
              <a:t>Twardawa</a:t>
            </a:r>
            <a:endParaRPr lang="en-US" sz="1100" b="1" dirty="0">
              <a:solidFill>
                <a:schemeClr val="bg2"/>
              </a:solidFill>
            </a:endParaRPr>
          </a:p>
        </p:txBody>
      </p:sp>
      <p:grpSp>
        <p:nvGrpSpPr>
          <p:cNvPr id="46" name="Gruppieren 45">
            <a:extLst>
              <a:ext uri="{FF2B5EF4-FFF2-40B4-BE49-F238E27FC236}">
                <a16:creationId xmlns:a16="http://schemas.microsoft.com/office/drawing/2014/main" id="{EB0E5A9E-1E84-4718-8395-0C2FC8F32575}"/>
              </a:ext>
            </a:extLst>
          </p:cNvPr>
          <p:cNvGrpSpPr/>
          <p:nvPr/>
        </p:nvGrpSpPr>
        <p:grpSpPr>
          <a:xfrm>
            <a:off x="778340" y="2258456"/>
            <a:ext cx="5796644" cy="467976"/>
            <a:chOff x="778340" y="2330245"/>
            <a:chExt cx="5796644" cy="467976"/>
          </a:xfrm>
        </p:grpSpPr>
        <p:sp>
          <p:nvSpPr>
            <p:cNvPr id="26" name="Rechteck: eine Ecke abgerundet 25">
              <a:extLst>
                <a:ext uri="{FF2B5EF4-FFF2-40B4-BE49-F238E27FC236}">
                  <a16:creationId xmlns:a16="http://schemas.microsoft.com/office/drawing/2014/main" id="{A15F75C6-69BA-4F08-968D-026DAF4747EF}"/>
                </a:ext>
              </a:extLst>
            </p:cNvPr>
            <p:cNvSpPr/>
            <p:nvPr/>
          </p:nvSpPr>
          <p:spPr>
            <a:xfrm>
              <a:off x="1714271" y="2330245"/>
              <a:ext cx="4860713" cy="467976"/>
            </a:xfrm>
            <a:prstGeom prst="round1Rect">
              <a:avLst>
                <a:gd name="adj" fmla="val 3592"/>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r>
                <a:rPr lang="de-DE" sz="1400" dirty="0">
                  <a:solidFill>
                    <a:schemeClr val="tx1"/>
                  </a:solidFill>
                </a:rPr>
                <a:t>Kleine Marken haben besonders hohes Umsatzrisiko.</a:t>
              </a:r>
            </a:p>
          </p:txBody>
        </p:sp>
        <p:sp>
          <p:nvSpPr>
            <p:cNvPr id="27" name="Rechteck: eine Ecke abgerundet 26">
              <a:extLst>
                <a:ext uri="{FF2B5EF4-FFF2-40B4-BE49-F238E27FC236}">
                  <a16:creationId xmlns:a16="http://schemas.microsoft.com/office/drawing/2014/main" id="{B0C6CA97-7176-4C8B-867D-C80FA52B7E37}"/>
                </a:ext>
              </a:extLst>
            </p:cNvPr>
            <p:cNvSpPr/>
            <p:nvPr/>
          </p:nvSpPr>
          <p:spPr>
            <a:xfrm>
              <a:off x="778340" y="2330245"/>
              <a:ext cx="683903" cy="467976"/>
            </a:xfrm>
            <a:prstGeom prst="round1Rect">
              <a:avLst>
                <a:gd name="adj" fmla="val 3592"/>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tx1"/>
                  </a:solidFill>
                </a:rPr>
                <a:t>2.</a:t>
              </a:r>
            </a:p>
          </p:txBody>
        </p:sp>
      </p:grpSp>
      <p:sp>
        <p:nvSpPr>
          <p:cNvPr id="31" name="Rechteck 30">
            <a:extLst>
              <a:ext uri="{FF2B5EF4-FFF2-40B4-BE49-F238E27FC236}">
                <a16:creationId xmlns:a16="http://schemas.microsoft.com/office/drawing/2014/main" id="{57162D3A-13E7-454A-885A-C7C552E92F73}"/>
              </a:ext>
            </a:extLst>
          </p:cNvPr>
          <p:cNvSpPr/>
          <p:nvPr/>
        </p:nvSpPr>
        <p:spPr>
          <a:xfrm>
            <a:off x="6576794" y="2187000"/>
            <a:ext cx="2913992" cy="569387"/>
          </a:xfrm>
          <a:prstGeom prst="rect">
            <a:avLst/>
          </a:prstGeom>
        </p:spPr>
        <p:txBody>
          <a:bodyPr wrap="square" anchor="ctr">
            <a:spAutoFit/>
          </a:bodyPr>
          <a:lstStyle/>
          <a:p>
            <a:r>
              <a:rPr lang="en-US" sz="1100" b="1" dirty="0">
                <a:solidFill>
                  <a:srgbClr val="FF0000"/>
                </a:solidFill>
              </a:rPr>
              <a:t>“All brands decline but small brands typically suffer greater declines than bigger brands.” </a:t>
            </a:r>
            <a:r>
              <a:rPr lang="en-US" sz="900" dirty="0">
                <a:solidFill>
                  <a:srgbClr val="000000"/>
                </a:solidFill>
              </a:rPr>
              <a:t>Ehrenberg-Bass Institute</a:t>
            </a:r>
            <a:endParaRPr lang="de-DE" sz="900" dirty="0">
              <a:solidFill>
                <a:srgbClr val="000000"/>
              </a:solidFill>
            </a:endParaRP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de-DE" dirty="0"/>
              <a:t>Quellen: Peter Field, „Advertising in a </a:t>
            </a:r>
            <a:r>
              <a:rPr lang="de-DE" dirty="0" err="1"/>
              <a:t>downturn</a:t>
            </a:r>
            <a:r>
              <a:rPr lang="de-DE" dirty="0"/>
              <a:t>“; Mark </a:t>
            </a:r>
            <a:r>
              <a:rPr lang="de-DE" dirty="0" err="1"/>
              <a:t>Ritson</a:t>
            </a:r>
            <a:r>
              <a:rPr lang="de-DE" dirty="0"/>
              <a:t> „EGTA Talk on Covid-19“; The WARC </a:t>
            </a:r>
            <a:r>
              <a:rPr lang="de-DE" dirty="0" err="1"/>
              <a:t>guide</a:t>
            </a:r>
            <a:r>
              <a:rPr lang="de-DE" dirty="0"/>
              <a:t> </a:t>
            </a:r>
            <a:r>
              <a:rPr lang="de-DE" dirty="0" err="1"/>
              <a:t>to</a:t>
            </a:r>
            <a:r>
              <a:rPr lang="de-DE" dirty="0"/>
              <a:t> </a:t>
            </a:r>
            <a:r>
              <a:rPr lang="de-DE" dirty="0" err="1"/>
              <a:t>marketing</a:t>
            </a:r>
            <a:r>
              <a:rPr lang="de-DE" dirty="0"/>
              <a:t> in </a:t>
            </a:r>
            <a:r>
              <a:rPr lang="de-DE" dirty="0" err="1"/>
              <a:t>the</a:t>
            </a:r>
            <a:r>
              <a:rPr lang="de-DE" dirty="0"/>
              <a:t> COVID-19 </a:t>
            </a:r>
            <a:r>
              <a:rPr lang="de-DE" dirty="0" err="1"/>
              <a:t>recession</a:t>
            </a:r>
            <a:r>
              <a:rPr lang="de-DE" dirty="0"/>
              <a:t>; Mark </a:t>
            </a:r>
            <a:r>
              <a:rPr lang="de-DE" dirty="0" err="1"/>
              <a:t>Ritson</a:t>
            </a:r>
            <a:r>
              <a:rPr lang="de-DE" dirty="0"/>
              <a:t> in </a:t>
            </a:r>
            <a:r>
              <a:rPr lang="de-DE" dirty="0" err="1"/>
              <a:t>Australian</a:t>
            </a:r>
            <a:r>
              <a:rPr lang="de-DE" dirty="0"/>
              <a:t> Business Review 2020: </a:t>
            </a:r>
            <a:r>
              <a:rPr lang="en-US" dirty="0">
                <a:hlinkClick r:id="rId2">
                  <a:extLst>
                    <a:ext uri="{A12FA001-AC4F-418D-AE19-62706E023703}">
                      <ahyp:hlinkClr xmlns:ahyp="http://schemas.microsoft.com/office/drawing/2018/hyperlinkcolor" val="tx"/>
                    </a:ext>
                  </a:extLst>
                </a:hlinkClick>
              </a:rPr>
              <a:t>https://bit.ly/3thrLsC</a:t>
            </a:r>
            <a:r>
              <a:rPr lang="en-US" dirty="0"/>
              <a:t>; Ehrenberg-Bass Institute: “What happens when brands stop advertising?” </a:t>
            </a:r>
            <a:r>
              <a:rPr lang="de-DE" dirty="0"/>
              <a:t>/ </a:t>
            </a:r>
            <a:r>
              <a:rPr lang="de-DE" dirty="0">
                <a:hlinkClick r:id="rId3">
                  <a:extLst>
                    <a:ext uri="{A12FA001-AC4F-418D-AE19-62706E023703}">
                      <ahyp:hlinkClr xmlns:ahyp="http://schemas.microsoft.com/office/drawing/2018/hyperlinkcolor" val="tx"/>
                    </a:ext>
                  </a:extLst>
                </a:hlinkClick>
              </a:rPr>
              <a:t>https://bit.ly/3ufUfDG</a:t>
            </a:r>
            <a:r>
              <a:rPr lang="de-DE" dirty="0"/>
              <a:t> und </a:t>
            </a:r>
            <a:r>
              <a:rPr lang="de-DE" dirty="0">
                <a:hlinkClick r:id="rId4">
                  <a:extLst>
                    <a:ext uri="{A12FA001-AC4F-418D-AE19-62706E023703}">
                      <ahyp:hlinkClr xmlns:ahyp="http://schemas.microsoft.com/office/drawing/2018/hyperlinkcolor" val="tx"/>
                    </a:ext>
                  </a:extLst>
                </a:hlinkClick>
              </a:rPr>
              <a:t>https://bit.ly/3ZXrxoh</a:t>
            </a:r>
            <a:r>
              <a:rPr lang="de-DE" dirty="0"/>
              <a:t>; Peter Haller / Wolfgang </a:t>
            </a:r>
            <a:r>
              <a:rPr lang="de-DE" dirty="0" err="1"/>
              <a:t>Twardawa</a:t>
            </a:r>
            <a:r>
              <a:rPr lang="de-DE" dirty="0"/>
              <a:t>: Die Zukunft der Marke, S. 306, Springer Gabler Verlag 2014</a:t>
            </a:r>
          </a:p>
          <a:p>
            <a:endParaRPr lang="de-DE" dirty="0"/>
          </a:p>
        </p:txBody>
      </p:sp>
      <p:cxnSp>
        <p:nvCxnSpPr>
          <p:cNvPr id="54" name="Gerader Verbinder 53">
            <a:extLst>
              <a:ext uri="{FF2B5EF4-FFF2-40B4-BE49-F238E27FC236}">
                <a16:creationId xmlns:a16="http://schemas.microsoft.com/office/drawing/2014/main" id="{A57114ED-86E5-4CE5-8A86-768963C9CE36}"/>
              </a:ext>
            </a:extLst>
          </p:cNvPr>
          <p:cNvCxnSpPr/>
          <p:nvPr/>
        </p:nvCxnSpPr>
        <p:spPr>
          <a:xfrm>
            <a:off x="795338" y="2206452"/>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718B6768-06A4-40D5-9692-C21F1512D934}"/>
              </a:ext>
            </a:extLst>
          </p:cNvPr>
          <p:cNvCxnSpPr/>
          <p:nvPr/>
        </p:nvCxnSpPr>
        <p:spPr>
          <a:xfrm>
            <a:off x="795338" y="2778436"/>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B9270438-F6C7-4B5C-A658-10AE126E2AEA}"/>
              </a:ext>
            </a:extLst>
          </p:cNvPr>
          <p:cNvCxnSpPr/>
          <p:nvPr/>
        </p:nvCxnSpPr>
        <p:spPr>
          <a:xfrm>
            <a:off x="795338" y="3350420"/>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905AE94D-AB74-4D77-AA00-C13189C50E4E}"/>
              </a:ext>
            </a:extLst>
          </p:cNvPr>
          <p:cNvCxnSpPr/>
          <p:nvPr/>
        </p:nvCxnSpPr>
        <p:spPr>
          <a:xfrm>
            <a:off x="795338" y="3922404"/>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5AE562B4-8099-4F35-A7BA-17288F12C78D}"/>
              </a:ext>
            </a:extLst>
          </p:cNvPr>
          <p:cNvCxnSpPr/>
          <p:nvPr/>
        </p:nvCxnSpPr>
        <p:spPr>
          <a:xfrm>
            <a:off x="795338" y="4494388"/>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6B57A05D-6C7D-4D93-BCD2-9CC6E5FA7857}"/>
              </a:ext>
            </a:extLst>
          </p:cNvPr>
          <p:cNvCxnSpPr/>
          <p:nvPr/>
        </p:nvCxnSpPr>
        <p:spPr>
          <a:xfrm>
            <a:off x="795338" y="5066372"/>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0" name="Gerader Verbinder 59">
            <a:extLst>
              <a:ext uri="{FF2B5EF4-FFF2-40B4-BE49-F238E27FC236}">
                <a16:creationId xmlns:a16="http://schemas.microsoft.com/office/drawing/2014/main" id="{090C6FEC-BB33-41E6-B5F7-106C5F18D550}"/>
              </a:ext>
            </a:extLst>
          </p:cNvPr>
          <p:cNvCxnSpPr/>
          <p:nvPr/>
        </p:nvCxnSpPr>
        <p:spPr>
          <a:xfrm>
            <a:off x="795338" y="5638358"/>
            <a:ext cx="8747125" cy="0"/>
          </a:xfrm>
          <a:prstGeom prst="line">
            <a:avLst/>
          </a:prstGeom>
          <a:ln w="9525">
            <a:gradFill flip="none" rotWithShape="1">
              <a:gsLst>
                <a:gs pos="0">
                  <a:schemeClr val="accent1">
                    <a:lumMod val="5000"/>
                    <a:lumOff val="95000"/>
                  </a:schemeClr>
                </a:gs>
                <a:gs pos="100000">
                  <a:schemeClr val="tx1">
                    <a:lumMod val="65000"/>
                    <a:lumOff val="3500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2282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189000"/>
            <a:ext cx="9077962" cy="1325563"/>
          </a:xfrm>
        </p:spPr>
        <p:txBody>
          <a:bodyPr vert="horz" lIns="91440" tIns="45720" rIns="91440" bIns="45720" rtlCol="0" anchor="ctr">
            <a:normAutofit/>
          </a:bodyPr>
          <a:lstStyle/>
          <a:p>
            <a:r>
              <a:rPr lang="de-DE" sz="2800" b="1" dirty="0">
                <a:solidFill>
                  <a:srgbClr val="FF0000"/>
                </a:solidFill>
                <a:latin typeface="+mn-lt"/>
              </a:rPr>
              <a:t>DER STOPP VON WERBUNG FÜHRT ZU 16% VERLUST IM</a:t>
            </a:r>
            <a:br>
              <a:rPr lang="de-DE" sz="2800" b="1" dirty="0">
                <a:solidFill>
                  <a:srgbClr val="FF0000"/>
                </a:solidFill>
                <a:latin typeface="+mn-lt"/>
              </a:rPr>
            </a:br>
            <a:r>
              <a:rPr lang="de-DE" sz="2800" b="1" dirty="0">
                <a:solidFill>
                  <a:srgbClr val="FF0000"/>
                </a:solidFill>
                <a:latin typeface="+mn-lt"/>
              </a:rPr>
              <a:t>1. JAHR, DER SICH NACH 5 JAHREN AUF 58% KUMULIERT</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en-US" dirty="0" err="1"/>
              <a:t>Quellen</a:t>
            </a:r>
            <a:r>
              <a:rPr lang="en-US" dirty="0"/>
              <a:t>: Journal of Advertising Research, WARC, September 2021 / https://bit.ly/38s434Z, Ehrenberg-Bass Institute, 2018 / https://bit.ly/3ufUfDG </a:t>
            </a:r>
            <a:endParaRPr lang="de-DE" dirty="0">
              <a:solidFill>
                <a:srgbClr val="000000"/>
              </a:solidFill>
            </a:endParaRP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tx1"/>
                </a:solidFill>
              </a:rPr>
              <a:t>1.</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1" y="1782138"/>
            <a:ext cx="4257000"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Sales-Entwicklung nach Werbestopp</a:t>
            </a:r>
            <a:br>
              <a:rPr lang="de-DE" b="1" dirty="0">
                <a:solidFill>
                  <a:schemeClr val="tx1"/>
                </a:solidFill>
              </a:rPr>
            </a:br>
            <a:r>
              <a:rPr lang="de-DE" dirty="0">
                <a:solidFill>
                  <a:schemeClr val="tx1"/>
                </a:solidFill>
              </a:rPr>
              <a:t>Index</a:t>
            </a:r>
          </a:p>
        </p:txBody>
      </p:sp>
      <p:graphicFrame>
        <p:nvGraphicFramePr>
          <p:cNvPr id="61" name="Inhaltsplatzhalter 19">
            <a:extLst>
              <a:ext uri="{FF2B5EF4-FFF2-40B4-BE49-F238E27FC236}">
                <a16:creationId xmlns:a16="http://schemas.microsoft.com/office/drawing/2014/main" id="{ECB78E68-EC0A-4EE1-91F1-BB7B6B85B28B}"/>
              </a:ext>
            </a:extLst>
          </p:cNvPr>
          <p:cNvGraphicFramePr>
            <a:graphicFrameLocks/>
          </p:cNvGraphicFramePr>
          <p:nvPr>
            <p:extLst>
              <p:ext uri="{D42A27DB-BD31-4B8C-83A1-F6EECF244321}">
                <p14:modId xmlns:p14="http://schemas.microsoft.com/office/powerpoint/2010/main" val="1587597300"/>
              </p:ext>
            </p:extLst>
          </p:nvPr>
        </p:nvGraphicFramePr>
        <p:xfrm>
          <a:off x="877116" y="2335698"/>
          <a:ext cx="4615884" cy="3282967"/>
        </p:xfrm>
        <a:graphic>
          <a:graphicData uri="http://schemas.openxmlformats.org/drawingml/2006/chart">
            <c:chart xmlns:c="http://schemas.openxmlformats.org/drawingml/2006/chart" xmlns:r="http://schemas.openxmlformats.org/officeDocument/2006/relationships" r:id="rId2"/>
          </a:graphicData>
        </a:graphic>
      </p:graphicFrame>
      <p:sp>
        <p:nvSpPr>
          <p:cNvPr id="62" name="Textfeld 61">
            <a:extLst>
              <a:ext uri="{FF2B5EF4-FFF2-40B4-BE49-F238E27FC236}">
                <a16:creationId xmlns:a16="http://schemas.microsoft.com/office/drawing/2014/main" id="{398C22F4-2D26-4174-9085-024F0D85CAA7}"/>
              </a:ext>
            </a:extLst>
          </p:cNvPr>
          <p:cNvSpPr txBox="1"/>
          <p:nvPr/>
        </p:nvSpPr>
        <p:spPr>
          <a:xfrm>
            <a:off x="1876121" y="3213000"/>
            <a:ext cx="914400" cy="945385"/>
          </a:xfrm>
          <a:prstGeom prst="rect">
            <a:avLst/>
          </a:prstGeom>
          <a:noFill/>
        </p:spPr>
        <p:txBody>
          <a:bodyPr wrap="none" lIns="0" tIns="0" rIns="0" bIns="0" rtlCol="0" anchor="ctr">
            <a:noAutofit/>
          </a:bodyPr>
          <a:lstStyle/>
          <a:p>
            <a:pPr algn="ctr"/>
            <a:r>
              <a:rPr lang="de-DE" sz="1000" dirty="0"/>
              <a:t>Ø Sales-Verlust</a:t>
            </a:r>
            <a:br>
              <a:rPr lang="de-DE" sz="1000" dirty="0"/>
            </a:br>
            <a:r>
              <a:rPr lang="de-DE" sz="1000" dirty="0"/>
              <a:t>nach 1 Jahr</a:t>
            </a:r>
          </a:p>
          <a:p>
            <a:pPr algn="ctr"/>
            <a:r>
              <a:rPr lang="de-DE" sz="1200" b="1" dirty="0">
                <a:solidFill>
                  <a:srgbClr val="FF0000"/>
                </a:solidFill>
              </a:rPr>
              <a:t>-16%</a:t>
            </a:r>
          </a:p>
        </p:txBody>
      </p:sp>
      <p:sp>
        <p:nvSpPr>
          <p:cNvPr id="63" name="Textfeld 62">
            <a:extLst>
              <a:ext uri="{FF2B5EF4-FFF2-40B4-BE49-F238E27FC236}">
                <a16:creationId xmlns:a16="http://schemas.microsoft.com/office/drawing/2014/main" id="{93550ED2-E6EC-43CA-B66F-7B5E2B660435}"/>
              </a:ext>
            </a:extLst>
          </p:cNvPr>
          <p:cNvSpPr txBox="1"/>
          <p:nvPr/>
        </p:nvSpPr>
        <p:spPr>
          <a:xfrm>
            <a:off x="2760865" y="2722774"/>
            <a:ext cx="768197" cy="355125"/>
          </a:xfrm>
          <a:prstGeom prst="rect">
            <a:avLst/>
          </a:prstGeom>
          <a:noFill/>
        </p:spPr>
        <p:txBody>
          <a:bodyPr wrap="none" lIns="0" tIns="0" rIns="0" bIns="0" rtlCol="0" anchor="ctr">
            <a:noAutofit/>
          </a:bodyPr>
          <a:lstStyle/>
          <a:p>
            <a:pPr algn="ctr"/>
            <a:r>
              <a:rPr lang="de-DE" sz="1200" b="1" dirty="0">
                <a:solidFill>
                  <a:srgbClr val="FF0000"/>
                </a:solidFill>
              </a:rPr>
              <a:t>-25%</a:t>
            </a:r>
          </a:p>
        </p:txBody>
      </p:sp>
      <p:sp>
        <p:nvSpPr>
          <p:cNvPr id="64" name="Textfeld 63">
            <a:extLst>
              <a:ext uri="{FF2B5EF4-FFF2-40B4-BE49-F238E27FC236}">
                <a16:creationId xmlns:a16="http://schemas.microsoft.com/office/drawing/2014/main" id="{62C4224C-1974-44BB-9BAB-73BD746844AE}"/>
              </a:ext>
            </a:extLst>
          </p:cNvPr>
          <p:cNvSpPr txBox="1"/>
          <p:nvPr/>
        </p:nvSpPr>
        <p:spPr>
          <a:xfrm>
            <a:off x="3537586" y="3096596"/>
            <a:ext cx="768197" cy="355125"/>
          </a:xfrm>
          <a:prstGeom prst="rect">
            <a:avLst/>
          </a:prstGeom>
          <a:noFill/>
        </p:spPr>
        <p:txBody>
          <a:bodyPr wrap="none" lIns="0" tIns="0" rIns="0" bIns="0" rtlCol="0" anchor="ctr">
            <a:noAutofit/>
          </a:bodyPr>
          <a:lstStyle/>
          <a:p>
            <a:pPr algn="ctr"/>
            <a:r>
              <a:rPr lang="de-DE" sz="1600" b="1" dirty="0">
                <a:solidFill>
                  <a:srgbClr val="FF0000"/>
                </a:solidFill>
              </a:rPr>
              <a:t>-</a:t>
            </a:r>
            <a:r>
              <a:rPr lang="de-DE" sz="1200" b="1" dirty="0">
                <a:solidFill>
                  <a:srgbClr val="FF0000"/>
                </a:solidFill>
              </a:rPr>
              <a:t>36%</a:t>
            </a:r>
          </a:p>
        </p:txBody>
      </p:sp>
      <p:sp>
        <p:nvSpPr>
          <p:cNvPr id="65" name="Textfeld 64">
            <a:extLst>
              <a:ext uri="{FF2B5EF4-FFF2-40B4-BE49-F238E27FC236}">
                <a16:creationId xmlns:a16="http://schemas.microsoft.com/office/drawing/2014/main" id="{F1763C74-5ED6-4ABD-966F-AD915E7542D1}"/>
              </a:ext>
            </a:extLst>
          </p:cNvPr>
          <p:cNvSpPr txBox="1"/>
          <p:nvPr/>
        </p:nvSpPr>
        <p:spPr>
          <a:xfrm>
            <a:off x="4244314" y="3538814"/>
            <a:ext cx="768197" cy="355125"/>
          </a:xfrm>
          <a:prstGeom prst="rect">
            <a:avLst/>
          </a:prstGeom>
          <a:noFill/>
        </p:spPr>
        <p:txBody>
          <a:bodyPr wrap="none" lIns="0" tIns="0" rIns="0" bIns="0" rtlCol="0" anchor="ctr">
            <a:noAutofit/>
          </a:bodyPr>
          <a:lstStyle/>
          <a:p>
            <a:pPr algn="ctr"/>
            <a:r>
              <a:rPr lang="de-DE" sz="1200" b="1" dirty="0">
                <a:solidFill>
                  <a:srgbClr val="FF0000"/>
                </a:solidFill>
              </a:rPr>
              <a:t>-54%</a:t>
            </a:r>
          </a:p>
        </p:txBody>
      </p:sp>
      <p:cxnSp>
        <p:nvCxnSpPr>
          <p:cNvPr id="66" name="Gerader Verbinder 65">
            <a:extLst>
              <a:ext uri="{FF2B5EF4-FFF2-40B4-BE49-F238E27FC236}">
                <a16:creationId xmlns:a16="http://schemas.microsoft.com/office/drawing/2014/main" id="{133DC753-12F3-49EC-AC19-0F83F5CE03BD}"/>
              </a:ext>
            </a:extLst>
          </p:cNvPr>
          <p:cNvCxnSpPr>
            <a:cxnSpLocks/>
          </p:cNvCxnSpPr>
          <p:nvPr/>
        </p:nvCxnSpPr>
        <p:spPr bwMode="gray">
          <a:xfrm flipV="1">
            <a:off x="2333321" y="2982092"/>
            <a:ext cx="0" cy="397449"/>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7" name="Textfeld 66">
            <a:extLst>
              <a:ext uri="{FF2B5EF4-FFF2-40B4-BE49-F238E27FC236}">
                <a16:creationId xmlns:a16="http://schemas.microsoft.com/office/drawing/2014/main" id="{87B057D9-F567-42FB-95DC-EA0DB531A980}"/>
              </a:ext>
            </a:extLst>
          </p:cNvPr>
          <p:cNvSpPr txBox="1"/>
          <p:nvPr/>
        </p:nvSpPr>
        <p:spPr>
          <a:xfrm>
            <a:off x="4669228" y="4280382"/>
            <a:ext cx="914400" cy="945385"/>
          </a:xfrm>
          <a:prstGeom prst="rect">
            <a:avLst/>
          </a:prstGeom>
          <a:noFill/>
        </p:spPr>
        <p:txBody>
          <a:bodyPr wrap="none" lIns="0" tIns="0" rIns="0" bIns="0" rtlCol="0" anchor="ctr">
            <a:noAutofit/>
          </a:bodyPr>
          <a:lstStyle/>
          <a:p>
            <a:pPr algn="ctr"/>
            <a:r>
              <a:rPr lang="de-DE" sz="1000" dirty="0"/>
              <a:t>Ø Sales-Verlust</a:t>
            </a:r>
            <a:br>
              <a:rPr lang="de-DE" sz="1000" dirty="0"/>
            </a:br>
            <a:r>
              <a:rPr lang="de-DE" sz="1000" dirty="0"/>
              <a:t>nach 5 Jahren</a:t>
            </a:r>
            <a:br>
              <a:rPr lang="de-DE" sz="1000" dirty="0"/>
            </a:br>
            <a:r>
              <a:rPr lang="de-DE" sz="1000" dirty="0"/>
              <a:t>Werbestopp</a:t>
            </a:r>
          </a:p>
          <a:p>
            <a:pPr algn="ctr"/>
            <a:r>
              <a:rPr lang="de-DE" sz="1200" b="1" dirty="0">
                <a:solidFill>
                  <a:srgbClr val="FF0000"/>
                </a:solidFill>
              </a:rPr>
              <a:t>-58%</a:t>
            </a:r>
          </a:p>
        </p:txBody>
      </p:sp>
      <p:cxnSp>
        <p:nvCxnSpPr>
          <p:cNvPr id="68" name="Gerader Verbinder 67">
            <a:extLst>
              <a:ext uri="{FF2B5EF4-FFF2-40B4-BE49-F238E27FC236}">
                <a16:creationId xmlns:a16="http://schemas.microsoft.com/office/drawing/2014/main" id="{17B6CB6C-3A80-4658-BE06-8DCC64D3A84C}"/>
              </a:ext>
            </a:extLst>
          </p:cNvPr>
          <p:cNvCxnSpPr>
            <a:cxnSpLocks/>
            <a:stCxn id="67" idx="0"/>
          </p:cNvCxnSpPr>
          <p:nvPr/>
        </p:nvCxnSpPr>
        <p:spPr bwMode="gray">
          <a:xfrm flipV="1">
            <a:off x="5126428" y="4037636"/>
            <a:ext cx="9836" cy="242746"/>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9" name="Textfeld 68">
            <a:extLst>
              <a:ext uri="{FF2B5EF4-FFF2-40B4-BE49-F238E27FC236}">
                <a16:creationId xmlns:a16="http://schemas.microsoft.com/office/drawing/2014/main" id="{9B9AB026-409C-4308-9DCE-59A634D08708}"/>
              </a:ext>
            </a:extLst>
          </p:cNvPr>
          <p:cNvSpPr txBox="1"/>
          <p:nvPr/>
        </p:nvSpPr>
        <p:spPr>
          <a:xfrm>
            <a:off x="4623914" y="5380059"/>
            <a:ext cx="914400" cy="288784"/>
          </a:xfrm>
          <a:prstGeom prst="rect">
            <a:avLst/>
          </a:prstGeom>
          <a:noFill/>
        </p:spPr>
        <p:txBody>
          <a:bodyPr wrap="none" lIns="0" tIns="0" rIns="0" bIns="0" rtlCol="0">
            <a:noAutofit/>
          </a:bodyPr>
          <a:lstStyle/>
          <a:p>
            <a:pPr algn="ctr"/>
            <a:r>
              <a:rPr lang="de-DE" sz="800" dirty="0">
                <a:solidFill>
                  <a:schemeClr val="bg1">
                    <a:lumMod val="50000"/>
                  </a:schemeClr>
                </a:solidFill>
              </a:rPr>
              <a:t>Jahre ohne Werbung</a:t>
            </a:r>
          </a:p>
        </p:txBody>
      </p:sp>
      <p:cxnSp>
        <p:nvCxnSpPr>
          <p:cNvPr id="70" name="Gerader Verbinder 69">
            <a:extLst>
              <a:ext uri="{FF2B5EF4-FFF2-40B4-BE49-F238E27FC236}">
                <a16:creationId xmlns:a16="http://schemas.microsoft.com/office/drawing/2014/main" id="{5795AF16-114C-461A-B9A9-D5CB25BA76E2}"/>
              </a:ext>
            </a:extLst>
          </p:cNvPr>
          <p:cNvCxnSpPr>
            <a:cxnSpLocks/>
          </p:cNvCxnSpPr>
          <p:nvPr/>
        </p:nvCxnSpPr>
        <p:spPr bwMode="gray">
          <a:xfrm flipV="1">
            <a:off x="1532960" y="2528900"/>
            <a:ext cx="0" cy="2574100"/>
          </a:xfrm>
          <a:prstGeom prst="line">
            <a:avLst/>
          </a:prstGeom>
          <a:ln w="952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Textfeld 70">
            <a:extLst>
              <a:ext uri="{FF2B5EF4-FFF2-40B4-BE49-F238E27FC236}">
                <a16:creationId xmlns:a16="http://schemas.microsoft.com/office/drawing/2014/main" id="{061F6DAF-FF80-4F41-B798-167695D9B678}"/>
              </a:ext>
            </a:extLst>
          </p:cNvPr>
          <p:cNvSpPr txBox="1"/>
          <p:nvPr/>
        </p:nvSpPr>
        <p:spPr>
          <a:xfrm>
            <a:off x="1166517" y="5380059"/>
            <a:ext cx="709604" cy="288784"/>
          </a:xfrm>
          <a:prstGeom prst="rect">
            <a:avLst/>
          </a:prstGeom>
          <a:noFill/>
        </p:spPr>
        <p:txBody>
          <a:bodyPr wrap="none" lIns="0" tIns="0" rIns="0" bIns="0" rtlCol="0">
            <a:noAutofit/>
          </a:bodyPr>
          <a:lstStyle/>
          <a:p>
            <a:pPr algn="ctr"/>
            <a:r>
              <a:rPr lang="de-DE" sz="800" dirty="0">
                <a:solidFill>
                  <a:schemeClr val="bg1">
                    <a:lumMod val="50000"/>
                  </a:schemeClr>
                </a:solidFill>
              </a:rPr>
              <a:t>Basisjahr</a:t>
            </a:r>
          </a:p>
        </p:txBody>
      </p:sp>
      <p:sp>
        <p:nvSpPr>
          <p:cNvPr id="72" name="Rechteck 71">
            <a:extLst>
              <a:ext uri="{FF2B5EF4-FFF2-40B4-BE49-F238E27FC236}">
                <a16:creationId xmlns:a16="http://schemas.microsoft.com/office/drawing/2014/main" id="{BB2EE962-0FBC-4EFA-B734-7A71A790E7A5}"/>
              </a:ext>
            </a:extLst>
          </p:cNvPr>
          <p:cNvSpPr/>
          <p:nvPr/>
        </p:nvSpPr>
        <p:spPr>
          <a:xfrm>
            <a:off x="6410247" y="5273483"/>
            <a:ext cx="3185895" cy="1177245"/>
          </a:xfrm>
          <a:prstGeom prst="rect">
            <a:avLst/>
          </a:prstGeom>
        </p:spPr>
        <p:txBody>
          <a:bodyPr wrap="square">
            <a:spAutoFit/>
          </a:bodyPr>
          <a:lstStyle/>
          <a:p>
            <a:r>
              <a:rPr lang="en-US" sz="1200" i="1" dirty="0">
                <a:solidFill>
                  <a:srgbClr val="FF0000"/>
                </a:solidFill>
              </a:rPr>
              <a:t>The mental availability theory predicts more immediate sales decline from loss of mental availability across all buyers, especially the large number of light buyers, as well as from failing to win expected share among new category buyers.</a:t>
            </a:r>
            <a:br>
              <a:rPr lang="en-US" sz="1600" i="1" dirty="0">
                <a:solidFill>
                  <a:srgbClr val="FF0000"/>
                </a:solidFill>
              </a:rPr>
            </a:br>
            <a:r>
              <a:rPr lang="en-US" sz="900" dirty="0">
                <a:solidFill>
                  <a:schemeClr val="bg1">
                    <a:lumMod val="50000"/>
                  </a:schemeClr>
                </a:solidFill>
              </a:rPr>
              <a:t>Ehrenberg-Bass Institute, 2021</a:t>
            </a:r>
            <a:endParaRPr lang="de-DE" sz="1600" dirty="0">
              <a:solidFill>
                <a:schemeClr val="bg1">
                  <a:lumMod val="50000"/>
                </a:schemeClr>
              </a:solidFill>
            </a:endParaRPr>
          </a:p>
        </p:txBody>
      </p:sp>
      <p:pic>
        <p:nvPicPr>
          <p:cNvPr id="73" name="Grafik 72" descr="Schließendes Anführungszeichen">
            <a:extLst>
              <a:ext uri="{FF2B5EF4-FFF2-40B4-BE49-F238E27FC236}">
                <a16:creationId xmlns:a16="http://schemas.microsoft.com/office/drawing/2014/main" id="{D4ED1C66-5083-412F-A8FB-5A9EC881BAD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035913" y="5201475"/>
            <a:ext cx="476369" cy="476369"/>
          </a:xfrm>
          <a:prstGeom prst="rect">
            <a:avLst/>
          </a:prstGeom>
        </p:spPr>
      </p:pic>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73388" cy="4599178"/>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Das Ehrenberg-Bass Institute hat die Medienausgaben und die Sales-Entwicklung von 70 FMCG-Marken</a:t>
            </a:r>
            <a:r>
              <a:rPr kumimoji="0" lang="de-DE" sz="1050" b="1" i="0" u="none" strike="noStrike" kern="1200" cap="none" spc="0" normalizeH="0" baseline="0" noProof="0" dirty="0">
                <a:ln>
                  <a:noFill/>
                </a:ln>
                <a:solidFill>
                  <a:schemeClr val="tx1"/>
                </a:solidFill>
                <a:effectLst/>
                <a:uLnTx/>
                <a:uFillTx/>
              </a:rPr>
              <a:t> </a:t>
            </a:r>
            <a:r>
              <a:rPr kumimoji="0" lang="de-DE" sz="1050" i="0" u="none" strike="noStrike" kern="1200" cap="none" spc="0" normalizeH="0" baseline="0" noProof="0" dirty="0">
                <a:ln>
                  <a:noFill/>
                </a:ln>
                <a:solidFill>
                  <a:schemeClr val="tx1"/>
                </a:solidFill>
                <a:effectLst/>
                <a:uLnTx/>
                <a:uFillTx/>
              </a:rPr>
              <a:t>über 20 Jahre hinweg analysiert – in 57 Fäll</a:t>
            </a:r>
            <a:r>
              <a:rPr lang="de-DE" sz="1050" dirty="0">
                <a:solidFill>
                  <a:schemeClr val="tx1"/>
                </a:solidFill>
              </a:rPr>
              <a:t>en wurde Werbung für mindestens ein Jahr ausgesetzt.</a:t>
            </a:r>
            <a:endParaRPr kumimoji="0" lang="de-DE" sz="1050" i="0" u="none" strike="noStrike" kern="1200" cap="none" spc="0" normalizeH="0" baseline="0" noProof="0" dirty="0">
              <a:ln>
                <a:noFill/>
              </a:ln>
              <a:solidFill>
                <a:schemeClr val="tx1"/>
              </a:solidFill>
              <a:effectLst/>
              <a:uLnTx/>
              <a:uFillTx/>
            </a:endParaRPr>
          </a:p>
          <a:p>
            <a:pPr marL="171450" lvl="0" indent="-171450">
              <a:lnSpc>
                <a:spcPct val="100000"/>
              </a:lnSpc>
              <a:buFont typeface="Arial" panose="020B0604020202020204" pitchFamily="34" charset="0"/>
              <a:buChar char="•"/>
            </a:pPr>
            <a:r>
              <a:rPr lang="de-DE" sz="1050" dirty="0">
                <a:solidFill>
                  <a:schemeClr val="tx1"/>
                </a:solidFill>
              </a:rPr>
              <a:t>Wenn Marken ihre Werbeaktivitäten einstellen, zeigen sich unmittelbar </a:t>
            </a:r>
            <a:r>
              <a:rPr lang="de-DE" sz="1050" b="1" dirty="0">
                <a:solidFill>
                  <a:schemeClr val="tx1"/>
                </a:solidFill>
              </a:rPr>
              <a:t>negative Auswirkungen </a:t>
            </a:r>
            <a:r>
              <a:rPr lang="de-DE" sz="1050" dirty="0">
                <a:solidFill>
                  <a:schemeClr val="tx1"/>
                </a:solidFill>
              </a:rPr>
              <a:t>auf Sales.</a:t>
            </a:r>
            <a:endParaRPr kumimoji="0" lang="de-DE" sz="1050" i="0" u="none" strike="noStrike" kern="1200" cap="none" spc="0" normalizeH="0" baseline="0" noProof="0" dirty="0">
              <a:ln>
                <a:noFill/>
              </a:ln>
              <a:solidFill>
                <a:schemeClr val="tx1"/>
              </a:solidFill>
              <a:effectLst/>
              <a:uLnTx/>
              <a:uFillTx/>
            </a:endParaRP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Marken, die Werbung länger als ein Jahr aussetzen, erleiden auch über die Folgejahre hinweg </a:t>
            </a:r>
            <a:r>
              <a:rPr kumimoji="0" lang="de-DE" sz="1050" b="1" i="0" u="none" strike="noStrike" kern="1200" cap="none" spc="0" normalizeH="0" baseline="0" noProof="0" dirty="0">
                <a:ln>
                  <a:noFill/>
                </a:ln>
                <a:solidFill>
                  <a:schemeClr val="tx1"/>
                </a:solidFill>
                <a:effectLst/>
                <a:uLnTx/>
                <a:uFillTx/>
              </a:rPr>
              <a:t>kontinuierliche Absatzrückgänge</a:t>
            </a:r>
            <a:r>
              <a:rPr kumimoji="0" lang="de-DE" sz="1050" i="0" u="none" strike="noStrike" kern="1200" cap="none" spc="0" normalizeH="0" baseline="0" noProof="0" dirty="0">
                <a:ln>
                  <a:noFill/>
                </a:ln>
                <a:solidFill>
                  <a:schemeClr val="tx1"/>
                </a:solidFill>
                <a:effectLst/>
                <a:uLnTx/>
                <a:uFillTx/>
              </a:rPr>
              <a: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Bei Marken, die sich bereits rückläufig entwickeln, beschleunigt sich der negative Trend in den Jahren nach </a:t>
            </a:r>
            <a:r>
              <a:rPr lang="de-DE" sz="1050" dirty="0">
                <a:solidFill>
                  <a:schemeClr val="tx1"/>
                </a:solidFill>
              </a:rPr>
              <a:t>dem Werbestopp </a:t>
            </a:r>
            <a:r>
              <a:rPr kumimoji="0" lang="de-DE" sz="1050" b="1" i="0" u="none" strike="noStrike" kern="1200" cap="none" spc="0" normalizeH="0" baseline="0" noProof="0" dirty="0">
                <a:ln>
                  <a:noFill/>
                </a:ln>
                <a:solidFill>
                  <a:schemeClr val="tx1"/>
                </a:solidFill>
                <a:effectLst/>
                <a:uLnTx/>
                <a:uFillTx/>
              </a:rPr>
              <a:t>immer weiter</a:t>
            </a:r>
            <a:r>
              <a:rPr kumimoji="0" lang="de-DE" sz="1050" i="0" u="none" strike="noStrike" kern="1200" cap="none" spc="0" normalizeH="0" baseline="0" noProof="0" dirty="0">
                <a:ln>
                  <a:noFill/>
                </a:ln>
                <a:solidFill>
                  <a:schemeClr val="tx1"/>
                </a:solidFill>
                <a:effectLst/>
                <a:uLnTx/>
                <a:uFillTx/>
              </a:rPr>
              <a: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Wenn man Werbung einstellt, wird die</a:t>
            </a:r>
            <a:r>
              <a:rPr kumimoji="0" lang="de-DE" sz="1050" b="1" i="0" u="none" strike="noStrike" kern="1200" cap="none" spc="0" normalizeH="0" baseline="0" noProof="0" dirty="0">
                <a:ln>
                  <a:noFill/>
                </a:ln>
                <a:solidFill>
                  <a:schemeClr val="tx1"/>
                </a:solidFill>
                <a:effectLst/>
                <a:uLnTx/>
                <a:uFillTx/>
              </a:rPr>
              <a:t> mentale Verfügbarkeit von Marken beschädigt</a:t>
            </a:r>
            <a:r>
              <a:rPr lang="de-DE" sz="1050" b="1" dirty="0">
                <a:solidFill>
                  <a:schemeClr val="tx1"/>
                </a:solidFill>
              </a:rPr>
              <a:t>, </a:t>
            </a:r>
            <a:r>
              <a:rPr lang="de-DE" sz="1050" dirty="0">
                <a:solidFill>
                  <a:schemeClr val="tx1"/>
                </a:solidFill>
              </a:rPr>
              <a:t>besonders stark bei den Light </a:t>
            </a:r>
            <a:r>
              <a:rPr lang="de-DE" sz="1050" dirty="0" err="1">
                <a:solidFill>
                  <a:schemeClr val="tx1"/>
                </a:solidFill>
              </a:rPr>
              <a:t>Buyern</a:t>
            </a:r>
            <a:r>
              <a:rPr lang="de-DE" sz="1050" dirty="0">
                <a:solidFill>
                  <a:schemeClr val="tx1"/>
                </a:solidFill>
              </a:rPr>
              <a:t>, die in der Regel den Großteil der Käuferschaft darstellen. Außerdem sinkt die Chance, neue Käufer zu gewinnen, was sich ebenfalls spürbar negativ auf die Entwicklung der Marke auswirkt und zu Umsatzverlusten führt.</a:t>
            </a:r>
            <a:endParaRPr kumimoji="0" lang="de-DE" sz="1050" i="0" u="none" strike="noStrike" kern="1200" cap="none" spc="0" normalizeH="0" baseline="0" noProof="0" dirty="0">
              <a:ln>
                <a:noFill/>
              </a:ln>
              <a:solidFill>
                <a:schemeClr val="tx1"/>
              </a:solidFill>
              <a:effectLst/>
              <a:uLnTx/>
              <a:uFillTx/>
            </a:endParaRPr>
          </a:p>
        </p:txBody>
      </p:sp>
    </p:spTree>
    <p:extLst>
      <p:ext uri="{BB962C8B-B14F-4D97-AF65-F5344CB8AC3E}">
        <p14:creationId xmlns:p14="http://schemas.microsoft.com/office/powerpoint/2010/main" val="2171862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189000"/>
            <a:ext cx="9077962" cy="1325563"/>
          </a:xfrm>
        </p:spPr>
        <p:txBody>
          <a:bodyPr vert="horz" lIns="91440" tIns="45720" rIns="91440" bIns="45720" rtlCol="0" anchor="ctr">
            <a:normAutofit/>
          </a:bodyPr>
          <a:lstStyle/>
          <a:p>
            <a:r>
              <a:rPr lang="de-DE" sz="2800" b="1" dirty="0">
                <a:solidFill>
                  <a:srgbClr val="FF0000"/>
                </a:solidFill>
                <a:latin typeface="+mn-lt"/>
              </a:rPr>
              <a:t>VOR ALLEM MITTLERE UND KLEINE MARKEN HABEN EIN HOHES UMSATZRISIKO</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en-US" dirty="0" err="1"/>
              <a:t>Quellen</a:t>
            </a:r>
            <a:r>
              <a:rPr lang="en-US" dirty="0"/>
              <a:t>: Journal of Advertising Research, WARC, September 2021 / https://bit.ly/38s434Z, Ehrenberg-Bass Institute, 2018 / https://bit.ly/3ufUfDG </a:t>
            </a:r>
            <a:endParaRPr lang="de-DE" dirty="0">
              <a:solidFill>
                <a:srgbClr val="000000"/>
              </a:solidFill>
            </a:endParaRP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tx1"/>
                </a:solidFill>
              </a:rPr>
              <a:t>2.</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1" y="1782138"/>
            <a:ext cx="4257000"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Sales-Entwicklung nach Werbestopp</a:t>
            </a:r>
            <a:br>
              <a:rPr lang="de-DE" b="1" dirty="0">
                <a:solidFill>
                  <a:schemeClr val="tx1"/>
                </a:solidFill>
              </a:rPr>
            </a:br>
            <a:r>
              <a:rPr lang="de-DE" dirty="0">
                <a:solidFill>
                  <a:schemeClr val="tx1"/>
                </a:solidFill>
              </a:rPr>
              <a:t>Index</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73388" cy="4599178"/>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In der Ehrenberg-Bass-Studie wurden die untersuchten Cases nach </a:t>
            </a:r>
            <a:r>
              <a:rPr kumimoji="0" lang="de-DE" sz="1050" b="1" i="0" u="none" strike="noStrike" kern="1200" cap="none" spc="0" normalizeH="0" baseline="0" noProof="0" dirty="0">
                <a:ln>
                  <a:noFill/>
                </a:ln>
                <a:solidFill>
                  <a:schemeClr val="tx1"/>
                </a:solidFill>
                <a:effectLst/>
                <a:uLnTx/>
                <a:uFillTx/>
              </a:rPr>
              <a:t>Sales</a:t>
            </a:r>
            <a:r>
              <a:rPr kumimoji="0" lang="de-DE" sz="1050" i="0" u="none" strike="noStrike" kern="1200" cap="none" spc="0" normalizeH="0" baseline="0" noProof="0" dirty="0">
                <a:ln>
                  <a:noFill/>
                </a:ln>
                <a:solidFill>
                  <a:schemeClr val="tx1"/>
                </a:solidFill>
                <a:effectLst/>
                <a:uLnTx/>
                <a:uFillTx/>
              </a:rPr>
              <a:t> in drei Gruppen unterteilt: große, mittlere und kleine Marken. Die negative Abwärtsspirale ist bei </a:t>
            </a:r>
            <a:r>
              <a:rPr kumimoji="0" lang="de-DE" sz="1050" b="1" i="0" u="none" strike="noStrike" kern="1200" cap="none" spc="0" normalizeH="0" baseline="0" noProof="0" dirty="0">
                <a:ln>
                  <a:noFill/>
                </a:ln>
                <a:solidFill>
                  <a:schemeClr val="tx1"/>
                </a:solidFill>
                <a:effectLst/>
                <a:uLnTx/>
                <a:uFillTx/>
              </a:rPr>
              <a:t>kleinen Marken </a:t>
            </a:r>
            <a:r>
              <a:rPr kumimoji="0" lang="de-DE" sz="1050" i="0" u="none" strike="noStrike" kern="1200" cap="none" spc="0" normalizeH="0" baseline="0" noProof="0" dirty="0">
                <a:ln>
                  <a:noFill/>
                </a:ln>
                <a:solidFill>
                  <a:schemeClr val="tx1"/>
                </a:solidFill>
                <a:effectLst/>
                <a:uLnTx/>
                <a:uFillTx/>
              </a:rPr>
              <a:t>deutlich stärker als bei großen.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negativen Auswirkungen eines Werbeverzichts auf die </a:t>
            </a:r>
            <a:r>
              <a:rPr kumimoji="0" lang="de-DE" sz="1050" b="1" i="0" u="none" strike="noStrike" kern="1200" cap="none" spc="0" normalizeH="0" baseline="0" noProof="0" dirty="0">
                <a:ln>
                  <a:noFill/>
                </a:ln>
                <a:solidFill>
                  <a:schemeClr val="tx1"/>
                </a:solidFill>
                <a:effectLst/>
                <a:uLnTx/>
                <a:uFillTx/>
              </a:rPr>
              <a:t>mentale Verfügbarkeit </a:t>
            </a:r>
            <a:r>
              <a:rPr kumimoji="0" lang="de-DE" sz="1050" i="0" u="none" strike="noStrike" kern="1200" cap="none" spc="0" normalizeH="0" baseline="0" noProof="0" dirty="0">
                <a:ln>
                  <a:noFill/>
                </a:ln>
                <a:solidFill>
                  <a:schemeClr val="tx1"/>
                </a:solidFill>
                <a:effectLst/>
                <a:uLnTx/>
                <a:uFillTx/>
              </a:rPr>
              <a:t>schlagen besonders stark bei mittleren und kleinen Marken durch. Diese haben in der Regel mehr Gelegenheitskäufer. Das bedeutet, dass Werbung besonders wichtig ist, um die Marke bei den </a:t>
            </a:r>
            <a:r>
              <a:rPr kumimoji="0" lang="de-DE" sz="1050" i="0" u="none" strike="noStrike" kern="1200" cap="none" spc="0" normalizeH="0" baseline="0" noProof="0" dirty="0" err="1">
                <a:ln>
                  <a:noFill/>
                </a:ln>
                <a:solidFill>
                  <a:schemeClr val="tx1"/>
                </a:solidFill>
                <a:effectLst/>
                <a:uLnTx/>
                <a:uFillTx/>
              </a:rPr>
              <a:t>Kund:innen</a:t>
            </a:r>
            <a:r>
              <a:rPr kumimoji="0" lang="de-DE" sz="1050" i="0" u="none" strike="noStrike" kern="1200" cap="none" spc="0" normalizeH="0" baseline="0" noProof="0" dirty="0">
                <a:ln>
                  <a:noFill/>
                </a:ln>
                <a:solidFill>
                  <a:schemeClr val="tx1"/>
                </a:solidFill>
                <a:effectLst/>
                <a:uLnTx/>
                <a:uFillTx/>
              </a:rPr>
              <a:t> mit Assoziationen zu verknüpfen, denn </a:t>
            </a:r>
            <a:r>
              <a:rPr kumimoji="0" lang="de-DE" sz="1050" b="1" i="0" u="none" strike="noStrike" kern="1200" cap="none" spc="0" normalizeH="0" baseline="0" noProof="0" dirty="0">
                <a:ln>
                  <a:noFill/>
                </a:ln>
                <a:solidFill>
                  <a:schemeClr val="tx1"/>
                </a:solidFill>
                <a:effectLst/>
                <a:uLnTx/>
                <a:uFillTx/>
              </a:rPr>
              <a:t>Light </a:t>
            </a:r>
            <a:r>
              <a:rPr kumimoji="0" lang="de-DE" sz="1050" b="1" i="0" u="none" strike="noStrike" kern="1200" cap="none" spc="0" normalizeH="0" baseline="0" noProof="0" dirty="0" err="1">
                <a:ln>
                  <a:noFill/>
                </a:ln>
                <a:solidFill>
                  <a:schemeClr val="tx1"/>
                </a:solidFill>
                <a:effectLst/>
                <a:uLnTx/>
                <a:uFillTx/>
              </a:rPr>
              <a:t>Buyer</a:t>
            </a:r>
            <a:r>
              <a:rPr kumimoji="0" lang="de-DE" sz="1050" b="1" i="0" u="none" strike="noStrike" kern="1200" cap="none" spc="0" normalizeH="0" baseline="0" noProof="0" dirty="0">
                <a:ln>
                  <a:noFill/>
                </a:ln>
                <a:solidFill>
                  <a:schemeClr val="tx1"/>
                </a:solidFill>
                <a:effectLst/>
                <a:uLnTx/>
                <a:uFillTx/>
              </a:rPr>
              <a:t> </a:t>
            </a:r>
            <a:r>
              <a:rPr kumimoji="0" lang="de-DE" sz="1050" i="0" u="none" strike="noStrike" kern="1200" cap="none" spc="0" normalizeH="0" baseline="0" noProof="0" dirty="0">
                <a:ln>
                  <a:noFill/>
                </a:ln>
                <a:solidFill>
                  <a:schemeClr val="tx1"/>
                </a:solidFill>
                <a:effectLst/>
                <a:uLnTx/>
                <a:uFillTx/>
              </a:rPr>
              <a:t>haben weniger Konsum-erfahrung mit der Marke als Stammkäufer, bei denen die Nähe zur Marke größer ist und die daher mehr zum Markenbild beiträgt.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in der Grafik dargestellte Entwicklung ist indexbasiert. Das bedeutet, dass nicht die absoluten, sondern die </a:t>
            </a:r>
            <a:r>
              <a:rPr kumimoji="0" lang="de-DE" sz="1050" b="1" i="0" u="none" strike="noStrike" kern="1200" cap="none" spc="0" normalizeH="0" baseline="0" noProof="0" dirty="0">
                <a:ln>
                  <a:noFill/>
                </a:ln>
                <a:solidFill>
                  <a:schemeClr val="tx1"/>
                </a:solidFill>
                <a:effectLst/>
                <a:uLnTx/>
                <a:uFillTx/>
              </a:rPr>
              <a:t>relativen</a:t>
            </a:r>
            <a:r>
              <a:rPr kumimoji="0" lang="de-DE" sz="1050" i="0" u="none" strike="noStrike" kern="1200" cap="none" spc="0" normalizeH="0" baseline="0" noProof="0" dirty="0">
                <a:ln>
                  <a:noFill/>
                </a:ln>
                <a:solidFill>
                  <a:schemeClr val="tx1"/>
                </a:solidFill>
                <a:effectLst/>
                <a:uLnTx/>
                <a:uFillTx/>
              </a:rPr>
              <a:t> Absatzverluste dargestellt werden. Große Marken mögen relativ gesehen zwar weniger dramatisch Absatz verlieren als kleine, absolut gesehen sind die Auswirkungen aber  drastisch.</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Zeitreihe der </a:t>
            </a:r>
            <a:r>
              <a:rPr kumimoji="0" lang="de-DE" sz="1050" b="1" i="0" u="none" strike="noStrike" kern="1200" cap="none" spc="0" normalizeH="0" baseline="0" noProof="0" dirty="0">
                <a:ln>
                  <a:noFill/>
                </a:ln>
                <a:solidFill>
                  <a:schemeClr val="tx1"/>
                </a:solidFill>
                <a:effectLst/>
                <a:uLnTx/>
                <a:uFillTx/>
              </a:rPr>
              <a:t>kleinen Marken </a:t>
            </a:r>
            <a:r>
              <a:rPr kumimoji="0" lang="de-DE" sz="1050" i="0" u="none" strike="noStrike" kern="1200" cap="none" spc="0" normalizeH="0" baseline="0" noProof="0" dirty="0">
                <a:ln>
                  <a:noFill/>
                </a:ln>
                <a:solidFill>
                  <a:schemeClr val="tx1"/>
                </a:solidFill>
                <a:effectLst/>
                <a:uLnTx/>
                <a:uFillTx/>
              </a:rPr>
              <a:t>endet nach fünf Jahren, weil keine der untersuchten kleinen Marken mehr als fünf Jahre nicht geworben und dennoch Umsatz realisiert hat. Diese sind offenbar vom Markt verschwunden. </a:t>
            </a:r>
          </a:p>
        </p:txBody>
      </p:sp>
      <p:sp>
        <p:nvSpPr>
          <p:cNvPr id="21" name="Textfeld 20">
            <a:extLst>
              <a:ext uri="{FF2B5EF4-FFF2-40B4-BE49-F238E27FC236}">
                <a16:creationId xmlns:a16="http://schemas.microsoft.com/office/drawing/2014/main" id="{D7021F7F-0C08-4530-8B4F-FA1482567B01}"/>
              </a:ext>
            </a:extLst>
          </p:cNvPr>
          <p:cNvSpPr txBox="1"/>
          <p:nvPr/>
        </p:nvSpPr>
        <p:spPr>
          <a:xfrm>
            <a:off x="663480" y="446811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0</a:t>
            </a:r>
          </a:p>
        </p:txBody>
      </p:sp>
      <p:sp>
        <p:nvSpPr>
          <p:cNvPr id="22" name="Textfeld 21">
            <a:extLst>
              <a:ext uri="{FF2B5EF4-FFF2-40B4-BE49-F238E27FC236}">
                <a16:creationId xmlns:a16="http://schemas.microsoft.com/office/drawing/2014/main" id="{5104DCEC-48B6-4F29-A237-E76913923833}"/>
              </a:ext>
            </a:extLst>
          </p:cNvPr>
          <p:cNvSpPr txBox="1"/>
          <p:nvPr/>
        </p:nvSpPr>
        <p:spPr>
          <a:xfrm>
            <a:off x="663480" y="383804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50</a:t>
            </a:r>
          </a:p>
        </p:txBody>
      </p:sp>
      <p:sp>
        <p:nvSpPr>
          <p:cNvPr id="23" name="Textfeld 22">
            <a:extLst>
              <a:ext uri="{FF2B5EF4-FFF2-40B4-BE49-F238E27FC236}">
                <a16:creationId xmlns:a16="http://schemas.microsoft.com/office/drawing/2014/main" id="{67D4C40C-A1EF-4F43-A330-80D52D72DA6D}"/>
              </a:ext>
            </a:extLst>
          </p:cNvPr>
          <p:cNvSpPr txBox="1"/>
          <p:nvPr/>
        </p:nvSpPr>
        <p:spPr>
          <a:xfrm>
            <a:off x="663480" y="320797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100</a:t>
            </a:r>
          </a:p>
        </p:txBody>
      </p:sp>
      <p:sp>
        <p:nvSpPr>
          <p:cNvPr id="24" name="Textfeld 23">
            <a:extLst>
              <a:ext uri="{FF2B5EF4-FFF2-40B4-BE49-F238E27FC236}">
                <a16:creationId xmlns:a16="http://schemas.microsoft.com/office/drawing/2014/main" id="{CAA2530F-E7E4-41D6-9491-9F71C677FC2A}"/>
              </a:ext>
            </a:extLst>
          </p:cNvPr>
          <p:cNvSpPr txBox="1"/>
          <p:nvPr/>
        </p:nvSpPr>
        <p:spPr>
          <a:xfrm>
            <a:off x="663480" y="257790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150</a:t>
            </a:r>
          </a:p>
        </p:txBody>
      </p:sp>
      <p:cxnSp>
        <p:nvCxnSpPr>
          <p:cNvPr id="25" name="Gerader Verbinder 24">
            <a:extLst>
              <a:ext uri="{FF2B5EF4-FFF2-40B4-BE49-F238E27FC236}">
                <a16:creationId xmlns:a16="http://schemas.microsoft.com/office/drawing/2014/main" id="{D8E9F83D-A232-468C-940A-13A82D3AFC89}"/>
              </a:ext>
            </a:extLst>
          </p:cNvPr>
          <p:cNvCxnSpPr>
            <a:cxnSpLocks/>
          </p:cNvCxnSpPr>
          <p:nvPr/>
        </p:nvCxnSpPr>
        <p:spPr bwMode="gray">
          <a:xfrm>
            <a:off x="1095528" y="4540121"/>
            <a:ext cx="4500500"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3F47D9A3-C0A8-4C96-897B-A2B2972E4FFF}"/>
              </a:ext>
            </a:extLst>
          </p:cNvPr>
          <p:cNvSpPr txBox="1"/>
          <p:nvPr/>
        </p:nvSpPr>
        <p:spPr>
          <a:xfrm>
            <a:off x="4794600" y="4828153"/>
            <a:ext cx="914400" cy="288784"/>
          </a:xfrm>
          <a:prstGeom prst="rect">
            <a:avLst/>
          </a:prstGeom>
          <a:noFill/>
        </p:spPr>
        <p:txBody>
          <a:bodyPr wrap="none" lIns="0" tIns="0" rIns="0" bIns="0" rtlCol="0">
            <a:noAutofit/>
          </a:bodyPr>
          <a:lstStyle/>
          <a:p>
            <a:pPr algn="l"/>
            <a:r>
              <a:rPr lang="de-DE" sz="800" dirty="0">
                <a:solidFill>
                  <a:schemeClr val="bg1">
                    <a:lumMod val="50000"/>
                  </a:schemeClr>
                </a:solidFill>
              </a:rPr>
              <a:t>Jahre ohne Werbung</a:t>
            </a:r>
          </a:p>
        </p:txBody>
      </p:sp>
      <p:sp>
        <p:nvSpPr>
          <p:cNvPr id="27" name="Textfeld 26">
            <a:extLst>
              <a:ext uri="{FF2B5EF4-FFF2-40B4-BE49-F238E27FC236}">
                <a16:creationId xmlns:a16="http://schemas.microsoft.com/office/drawing/2014/main" id="{37CF37D6-3687-4D6F-80BC-D4A1ABFFA00E}"/>
              </a:ext>
            </a:extLst>
          </p:cNvPr>
          <p:cNvSpPr txBox="1"/>
          <p:nvPr/>
        </p:nvSpPr>
        <p:spPr>
          <a:xfrm>
            <a:off x="1491572"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1</a:t>
            </a:r>
          </a:p>
        </p:txBody>
      </p:sp>
      <p:sp>
        <p:nvSpPr>
          <p:cNvPr id="28" name="Textfeld 27">
            <a:extLst>
              <a:ext uri="{FF2B5EF4-FFF2-40B4-BE49-F238E27FC236}">
                <a16:creationId xmlns:a16="http://schemas.microsoft.com/office/drawing/2014/main" id="{57DD072B-9424-4C27-8404-11C00C3B1F92}"/>
              </a:ext>
            </a:extLst>
          </p:cNvPr>
          <p:cNvSpPr txBox="1"/>
          <p:nvPr/>
        </p:nvSpPr>
        <p:spPr>
          <a:xfrm>
            <a:off x="1911619"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2</a:t>
            </a:r>
          </a:p>
        </p:txBody>
      </p:sp>
      <p:sp>
        <p:nvSpPr>
          <p:cNvPr id="29" name="Textfeld 28">
            <a:extLst>
              <a:ext uri="{FF2B5EF4-FFF2-40B4-BE49-F238E27FC236}">
                <a16:creationId xmlns:a16="http://schemas.microsoft.com/office/drawing/2014/main" id="{71B3739D-4447-4FED-91EE-03FCAE306D04}"/>
              </a:ext>
            </a:extLst>
          </p:cNvPr>
          <p:cNvSpPr txBox="1"/>
          <p:nvPr/>
        </p:nvSpPr>
        <p:spPr>
          <a:xfrm>
            <a:off x="2331666"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3</a:t>
            </a:r>
          </a:p>
        </p:txBody>
      </p:sp>
      <p:sp>
        <p:nvSpPr>
          <p:cNvPr id="30" name="Textfeld 29">
            <a:extLst>
              <a:ext uri="{FF2B5EF4-FFF2-40B4-BE49-F238E27FC236}">
                <a16:creationId xmlns:a16="http://schemas.microsoft.com/office/drawing/2014/main" id="{89E482D3-144F-4905-B1F8-A0AFE05FD604}"/>
              </a:ext>
            </a:extLst>
          </p:cNvPr>
          <p:cNvSpPr txBox="1"/>
          <p:nvPr/>
        </p:nvSpPr>
        <p:spPr>
          <a:xfrm>
            <a:off x="2751713"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4</a:t>
            </a:r>
          </a:p>
        </p:txBody>
      </p:sp>
      <p:sp>
        <p:nvSpPr>
          <p:cNvPr id="31" name="Textfeld 30">
            <a:extLst>
              <a:ext uri="{FF2B5EF4-FFF2-40B4-BE49-F238E27FC236}">
                <a16:creationId xmlns:a16="http://schemas.microsoft.com/office/drawing/2014/main" id="{47DCFAF4-4AFD-4128-A2A7-7C8AAA172E91}"/>
              </a:ext>
            </a:extLst>
          </p:cNvPr>
          <p:cNvSpPr txBox="1"/>
          <p:nvPr/>
        </p:nvSpPr>
        <p:spPr>
          <a:xfrm>
            <a:off x="3171760"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5</a:t>
            </a:r>
          </a:p>
        </p:txBody>
      </p:sp>
      <p:sp>
        <p:nvSpPr>
          <p:cNvPr id="33" name="Textfeld 32">
            <a:extLst>
              <a:ext uri="{FF2B5EF4-FFF2-40B4-BE49-F238E27FC236}">
                <a16:creationId xmlns:a16="http://schemas.microsoft.com/office/drawing/2014/main" id="{EFD7A8F4-9A65-4E99-ADAD-BB69D5FFDD17}"/>
              </a:ext>
            </a:extLst>
          </p:cNvPr>
          <p:cNvSpPr txBox="1"/>
          <p:nvPr/>
        </p:nvSpPr>
        <p:spPr>
          <a:xfrm>
            <a:off x="3591807"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6</a:t>
            </a:r>
          </a:p>
        </p:txBody>
      </p:sp>
      <p:sp>
        <p:nvSpPr>
          <p:cNvPr id="34" name="Textfeld 33">
            <a:extLst>
              <a:ext uri="{FF2B5EF4-FFF2-40B4-BE49-F238E27FC236}">
                <a16:creationId xmlns:a16="http://schemas.microsoft.com/office/drawing/2014/main" id="{F5F60C06-2890-48A2-9DB7-FA68F57A94EC}"/>
              </a:ext>
            </a:extLst>
          </p:cNvPr>
          <p:cNvSpPr txBox="1"/>
          <p:nvPr/>
        </p:nvSpPr>
        <p:spPr>
          <a:xfrm>
            <a:off x="4011854"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7</a:t>
            </a:r>
          </a:p>
        </p:txBody>
      </p:sp>
      <p:sp>
        <p:nvSpPr>
          <p:cNvPr id="35" name="Textfeld 34">
            <a:extLst>
              <a:ext uri="{FF2B5EF4-FFF2-40B4-BE49-F238E27FC236}">
                <a16:creationId xmlns:a16="http://schemas.microsoft.com/office/drawing/2014/main" id="{C05D5B8D-7FF3-49E5-9951-34264BE1A65D}"/>
              </a:ext>
            </a:extLst>
          </p:cNvPr>
          <p:cNvSpPr txBox="1"/>
          <p:nvPr/>
        </p:nvSpPr>
        <p:spPr>
          <a:xfrm>
            <a:off x="4431901"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8</a:t>
            </a:r>
          </a:p>
        </p:txBody>
      </p:sp>
      <p:sp>
        <p:nvSpPr>
          <p:cNvPr id="36" name="Textfeld 35">
            <a:extLst>
              <a:ext uri="{FF2B5EF4-FFF2-40B4-BE49-F238E27FC236}">
                <a16:creationId xmlns:a16="http://schemas.microsoft.com/office/drawing/2014/main" id="{6D579A1A-7013-45B8-B231-EE3A67B9486F}"/>
              </a:ext>
            </a:extLst>
          </p:cNvPr>
          <p:cNvSpPr txBox="1"/>
          <p:nvPr/>
        </p:nvSpPr>
        <p:spPr>
          <a:xfrm>
            <a:off x="4851948"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9</a:t>
            </a:r>
          </a:p>
        </p:txBody>
      </p:sp>
      <p:sp>
        <p:nvSpPr>
          <p:cNvPr id="37" name="Textfeld 36">
            <a:extLst>
              <a:ext uri="{FF2B5EF4-FFF2-40B4-BE49-F238E27FC236}">
                <a16:creationId xmlns:a16="http://schemas.microsoft.com/office/drawing/2014/main" id="{0AFD25D5-2FEE-4336-B5CD-0BEB8520AD1C}"/>
              </a:ext>
            </a:extLst>
          </p:cNvPr>
          <p:cNvSpPr txBox="1"/>
          <p:nvPr/>
        </p:nvSpPr>
        <p:spPr>
          <a:xfrm>
            <a:off x="5271992" y="4648133"/>
            <a:ext cx="396044" cy="252028"/>
          </a:xfrm>
          <a:prstGeom prst="rect">
            <a:avLst/>
          </a:prstGeom>
          <a:noFill/>
        </p:spPr>
        <p:txBody>
          <a:bodyPr wrap="none" lIns="0" tIns="0" rIns="0" bIns="0" rtlCol="0">
            <a:noAutofit/>
          </a:bodyPr>
          <a:lstStyle/>
          <a:p>
            <a:pPr algn="r"/>
            <a:r>
              <a:rPr lang="de-DE" sz="800" dirty="0">
                <a:solidFill>
                  <a:schemeClr val="bg1">
                    <a:lumMod val="50000"/>
                  </a:schemeClr>
                </a:solidFill>
              </a:rPr>
              <a:t>10</a:t>
            </a:r>
          </a:p>
        </p:txBody>
      </p:sp>
      <p:cxnSp>
        <p:nvCxnSpPr>
          <p:cNvPr id="38" name="Gerader Verbinder 37">
            <a:extLst>
              <a:ext uri="{FF2B5EF4-FFF2-40B4-BE49-F238E27FC236}">
                <a16:creationId xmlns:a16="http://schemas.microsoft.com/office/drawing/2014/main" id="{17BB465B-FCA4-42FF-BE31-D48049D41C60}"/>
              </a:ext>
            </a:extLst>
          </p:cNvPr>
          <p:cNvCxnSpPr>
            <a:cxnSpLocks/>
          </p:cNvCxnSpPr>
          <p:nvPr/>
        </p:nvCxnSpPr>
        <p:spPr bwMode="gray">
          <a:xfrm>
            <a:off x="1095528" y="3892049"/>
            <a:ext cx="4500500" cy="0"/>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488E70A0-7585-4FEC-9198-5EF5DCC53BDF}"/>
              </a:ext>
            </a:extLst>
          </p:cNvPr>
          <p:cNvCxnSpPr>
            <a:cxnSpLocks/>
          </p:cNvCxnSpPr>
          <p:nvPr/>
        </p:nvCxnSpPr>
        <p:spPr bwMode="gray">
          <a:xfrm>
            <a:off x="1095528" y="3279981"/>
            <a:ext cx="4500500" cy="0"/>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7CE7F2EC-DDB6-4E89-B5D1-E1272C2853A7}"/>
              </a:ext>
            </a:extLst>
          </p:cNvPr>
          <p:cNvCxnSpPr>
            <a:cxnSpLocks/>
          </p:cNvCxnSpPr>
          <p:nvPr/>
        </p:nvCxnSpPr>
        <p:spPr bwMode="gray">
          <a:xfrm>
            <a:off x="1095528" y="2631909"/>
            <a:ext cx="4500500" cy="0"/>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4" name="Gruppieren 3">
            <a:extLst>
              <a:ext uri="{FF2B5EF4-FFF2-40B4-BE49-F238E27FC236}">
                <a16:creationId xmlns:a16="http://schemas.microsoft.com/office/drawing/2014/main" id="{97B6443B-8977-4D98-9BB6-31DA2BFD1439}"/>
              </a:ext>
            </a:extLst>
          </p:cNvPr>
          <p:cNvGrpSpPr/>
          <p:nvPr/>
        </p:nvGrpSpPr>
        <p:grpSpPr>
          <a:xfrm>
            <a:off x="1011207" y="3046940"/>
            <a:ext cx="4584819" cy="1429305"/>
            <a:chOff x="1471098" y="3046940"/>
            <a:chExt cx="4554245" cy="1429305"/>
          </a:xfrm>
        </p:grpSpPr>
        <p:sp>
          <p:nvSpPr>
            <p:cNvPr id="41" name="Freihandform: Form 40">
              <a:extLst>
                <a:ext uri="{FF2B5EF4-FFF2-40B4-BE49-F238E27FC236}">
                  <a16:creationId xmlns:a16="http://schemas.microsoft.com/office/drawing/2014/main" id="{6AA07C94-3243-4216-960C-332B4A7E9B1F}"/>
                </a:ext>
              </a:extLst>
            </p:cNvPr>
            <p:cNvSpPr/>
            <p:nvPr/>
          </p:nvSpPr>
          <p:spPr>
            <a:xfrm>
              <a:off x="1471098" y="3180105"/>
              <a:ext cx="4554245" cy="1012054"/>
            </a:xfrm>
            <a:custGeom>
              <a:avLst/>
              <a:gdLst>
                <a:gd name="connsiteX0" fmla="*/ 0 w 4554245"/>
                <a:gd name="connsiteY0" fmla="*/ 0 h 1012054"/>
                <a:gd name="connsiteX1" fmla="*/ 1207363 w 4554245"/>
                <a:gd name="connsiteY1" fmla="*/ 204187 h 1012054"/>
                <a:gd name="connsiteX2" fmla="*/ 1669002 w 4554245"/>
                <a:gd name="connsiteY2" fmla="*/ 239697 h 1012054"/>
                <a:gd name="connsiteX3" fmla="*/ 2068497 w 4554245"/>
                <a:gd name="connsiteY3" fmla="*/ 532660 h 1012054"/>
                <a:gd name="connsiteX4" fmla="*/ 3258105 w 4554245"/>
                <a:gd name="connsiteY4" fmla="*/ 781235 h 1012054"/>
                <a:gd name="connsiteX5" fmla="*/ 4145872 w 4554245"/>
                <a:gd name="connsiteY5" fmla="*/ 1012054 h 1012054"/>
                <a:gd name="connsiteX6" fmla="*/ 4554245 w 4554245"/>
                <a:gd name="connsiteY6" fmla="*/ 932155 h 1012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4245" h="1012054">
                  <a:moveTo>
                    <a:pt x="0" y="0"/>
                  </a:moveTo>
                  <a:lnTo>
                    <a:pt x="1207363" y="204187"/>
                  </a:lnTo>
                  <a:lnTo>
                    <a:pt x="1669002" y="239697"/>
                  </a:lnTo>
                  <a:lnTo>
                    <a:pt x="2068497" y="532660"/>
                  </a:lnTo>
                  <a:lnTo>
                    <a:pt x="3258105" y="781235"/>
                  </a:lnTo>
                  <a:lnTo>
                    <a:pt x="4145872" y="1012054"/>
                  </a:lnTo>
                  <a:lnTo>
                    <a:pt x="4554245" y="932155"/>
                  </a:ln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Freihandform: Form 41">
              <a:extLst>
                <a:ext uri="{FF2B5EF4-FFF2-40B4-BE49-F238E27FC236}">
                  <a16:creationId xmlns:a16="http://schemas.microsoft.com/office/drawing/2014/main" id="{07DBEFAD-F9ED-4CCA-8D98-FB1669BC1A01}"/>
                </a:ext>
              </a:extLst>
            </p:cNvPr>
            <p:cNvSpPr/>
            <p:nvPr/>
          </p:nvSpPr>
          <p:spPr>
            <a:xfrm>
              <a:off x="1471098" y="3046940"/>
              <a:ext cx="3684233" cy="1429305"/>
            </a:xfrm>
            <a:custGeom>
              <a:avLst/>
              <a:gdLst>
                <a:gd name="connsiteX0" fmla="*/ 0 w 3684233"/>
                <a:gd name="connsiteY0" fmla="*/ 0 h 1429305"/>
                <a:gd name="connsiteX1" fmla="*/ 479394 w 3684233"/>
                <a:gd name="connsiteY1" fmla="*/ 257452 h 1429305"/>
                <a:gd name="connsiteX2" fmla="*/ 825624 w 3684233"/>
                <a:gd name="connsiteY2" fmla="*/ 355107 h 1429305"/>
                <a:gd name="connsiteX3" fmla="*/ 1242874 w 3684233"/>
                <a:gd name="connsiteY3" fmla="*/ 363985 h 1429305"/>
                <a:gd name="connsiteX4" fmla="*/ 1731146 w 3684233"/>
                <a:gd name="connsiteY4" fmla="*/ 905522 h 1429305"/>
                <a:gd name="connsiteX5" fmla="*/ 2041864 w 3684233"/>
                <a:gd name="connsiteY5" fmla="*/ 1109709 h 1429305"/>
                <a:gd name="connsiteX6" fmla="*/ 2769833 w 3684233"/>
                <a:gd name="connsiteY6" fmla="*/ 1216241 h 1429305"/>
                <a:gd name="connsiteX7" fmla="*/ 3293616 w 3684233"/>
                <a:gd name="connsiteY7" fmla="*/ 1251752 h 1429305"/>
                <a:gd name="connsiteX8" fmla="*/ 3684233 w 3684233"/>
                <a:gd name="connsiteY8" fmla="*/ 1429305 h 142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84233" h="1429305">
                  <a:moveTo>
                    <a:pt x="0" y="0"/>
                  </a:moveTo>
                  <a:lnTo>
                    <a:pt x="479394" y="257452"/>
                  </a:lnTo>
                  <a:lnTo>
                    <a:pt x="825624" y="355107"/>
                  </a:lnTo>
                  <a:lnTo>
                    <a:pt x="1242874" y="363985"/>
                  </a:lnTo>
                  <a:lnTo>
                    <a:pt x="1731146" y="905522"/>
                  </a:lnTo>
                  <a:lnTo>
                    <a:pt x="2041864" y="1109709"/>
                  </a:lnTo>
                  <a:lnTo>
                    <a:pt x="2769833" y="1216241"/>
                  </a:lnTo>
                  <a:lnTo>
                    <a:pt x="3293616" y="1251752"/>
                  </a:lnTo>
                  <a:lnTo>
                    <a:pt x="3684233" y="1429305"/>
                  </a:ln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Freihandform: Form 43">
              <a:extLst>
                <a:ext uri="{FF2B5EF4-FFF2-40B4-BE49-F238E27FC236}">
                  <a16:creationId xmlns:a16="http://schemas.microsoft.com/office/drawing/2014/main" id="{A4F7604A-5F7B-4E9C-98B8-74B9F353D4C8}"/>
                </a:ext>
              </a:extLst>
            </p:cNvPr>
            <p:cNvSpPr/>
            <p:nvPr/>
          </p:nvSpPr>
          <p:spPr>
            <a:xfrm>
              <a:off x="1471098" y="3117961"/>
              <a:ext cx="2512381" cy="1047565"/>
            </a:xfrm>
            <a:custGeom>
              <a:avLst/>
              <a:gdLst>
                <a:gd name="connsiteX0" fmla="*/ 0 w 2512381"/>
                <a:gd name="connsiteY0" fmla="*/ 0 h 1047565"/>
                <a:gd name="connsiteX1" fmla="*/ 497150 w 2512381"/>
                <a:gd name="connsiteY1" fmla="*/ 177554 h 1047565"/>
                <a:gd name="connsiteX2" fmla="*/ 1287262 w 2512381"/>
                <a:gd name="connsiteY2" fmla="*/ 887767 h 1047565"/>
                <a:gd name="connsiteX3" fmla="*/ 1775534 w 2512381"/>
                <a:gd name="connsiteY3" fmla="*/ 807868 h 1047565"/>
                <a:gd name="connsiteX4" fmla="*/ 2112886 w 2512381"/>
                <a:gd name="connsiteY4" fmla="*/ 1038688 h 1047565"/>
                <a:gd name="connsiteX5" fmla="*/ 2512381 w 2512381"/>
                <a:gd name="connsiteY5" fmla="*/ 1047565 h 1047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2381" h="1047565">
                  <a:moveTo>
                    <a:pt x="0" y="0"/>
                  </a:moveTo>
                  <a:lnTo>
                    <a:pt x="497150" y="177554"/>
                  </a:lnTo>
                  <a:lnTo>
                    <a:pt x="1287262" y="887767"/>
                  </a:lnTo>
                  <a:lnTo>
                    <a:pt x="1775534" y="807868"/>
                  </a:lnTo>
                  <a:lnTo>
                    <a:pt x="2112886" y="1038688"/>
                  </a:lnTo>
                  <a:lnTo>
                    <a:pt x="2512381" y="104756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45" name="Gerader Verbinder 44">
            <a:extLst>
              <a:ext uri="{FF2B5EF4-FFF2-40B4-BE49-F238E27FC236}">
                <a16:creationId xmlns:a16="http://schemas.microsoft.com/office/drawing/2014/main" id="{FA2F8E69-F546-4241-A4C3-9DA9CD289106}"/>
              </a:ext>
            </a:extLst>
          </p:cNvPr>
          <p:cNvCxnSpPr/>
          <p:nvPr/>
        </p:nvCxnSpPr>
        <p:spPr bwMode="gray">
          <a:xfrm>
            <a:off x="1411403" y="5211000"/>
            <a:ext cx="324036" cy="0"/>
          </a:xfrm>
          <a:prstGeom prst="lin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46" name="Textfeld 45">
            <a:extLst>
              <a:ext uri="{FF2B5EF4-FFF2-40B4-BE49-F238E27FC236}">
                <a16:creationId xmlns:a16="http://schemas.microsoft.com/office/drawing/2014/main" id="{9DCEF35C-29DF-4DEC-9310-3412CD628E7A}"/>
              </a:ext>
            </a:extLst>
          </p:cNvPr>
          <p:cNvSpPr txBox="1"/>
          <p:nvPr/>
        </p:nvSpPr>
        <p:spPr>
          <a:xfrm>
            <a:off x="1841136" y="5141760"/>
            <a:ext cx="914400" cy="138622"/>
          </a:xfrm>
          <a:prstGeom prst="rect">
            <a:avLst/>
          </a:prstGeom>
          <a:noFill/>
        </p:spPr>
        <p:txBody>
          <a:bodyPr wrap="none" lIns="0" tIns="0" rIns="0" bIns="0" rtlCol="0" anchor="ctr">
            <a:noAutofit/>
          </a:bodyPr>
          <a:lstStyle/>
          <a:p>
            <a:pPr algn="l"/>
            <a:r>
              <a:rPr lang="de-DE" sz="800" dirty="0">
                <a:solidFill>
                  <a:schemeClr val="bg1">
                    <a:lumMod val="50000"/>
                  </a:schemeClr>
                </a:solidFill>
              </a:rPr>
              <a:t>groß</a:t>
            </a:r>
          </a:p>
        </p:txBody>
      </p:sp>
      <p:sp>
        <p:nvSpPr>
          <p:cNvPr id="47" name="Textfeld 46">
            <a:extLst>
              <a:ext uri="{FF2B5EF4-FFF2-40B4-BE49-F238E27FC236}">
                <a16:creationId xmlns:a16="http://schemas.microsoft.com/office/drawing/2014/main" id="{42DA6B8E-636B-41AB-9FAF-7AF43F38319C}"/>
              </a:ext>
            </a:extLst>
          </p:cNvPr>
          <p:cNvSpPr txBox="1"/>
          <p:nvPr/>
        </p:nvSpPr>
        <p:spPr>
          <a:xfrm>
            <a:off x="1841136" y="5355464"/>
            <a:ext cx="914400" cy="138622"/>
          </a:xfrm>
          <a:prstGeom prst="rect">
            <a:avLst/>
          </a:prstGeom>
          <a:noFill/>
        </p:spPr>
        <p:txBody>
          <a:bodyPr wrap="none" lIns="0" tIns="0" rIns="0" bIns="0" rtlCol="0" anchor="ctr">
            <a:noAutofit/>
          </a:bodyPr>
          <a:lstStyle/>
          <a:p>
            <a:pPr algn="l"/>
            <a:r>
              <a:rPr lang="de-DE" sz="800" dirty="0">
                <a:solidFill>
                  <a:schemeClr val="bg1">
                    <a:lumMod val="50000"/>
                  </a:schemeClr>
                </a:solidFill>
              </a:rPr>
              <a:t>mittel</a:t>
            </a:r>
          </a:p>
        </p:txBody>
      </p:sp>
      <p:sp>
        <p:nvSpPr>
          <p:cNvPr id="48" name="Textfeld 47">
            <a:extLst>
              <a:ext uri="{FF2B5EF4-FFF2-40B4-BE49-F238E27FC236}">
                <a16:creationId xmlns:a16="http://schemas.microsoft.com/office/drawing/2014/main" id="{CF4860F1-3844-41CE-8D2B-15EF212C1A9E}"/>
              </a:ext>
            </a:extLst>
          </p:cNvPr>
          <p:cNvSpPr txBox="1"/>
          <p:nvPr/>
        </p:nvSpPr>
        <p:spPr>
          <a:xfrm>
            <a:off x="1841136" y="5585545"/>
            <a:ext cx="914400" cy="138622"/>
          </a:xfrm>
          <a:prstGeom prst="rect">
            <a:avLst/>
          </a:prstGeom>
          <a:noFill/>
        </p:spPr>
        <p:txBody>
          <a:bodyPr wrap="none" lIns="0" tIns="0" rIns="0" bIns="0" rtlCol="0" anchor="ctr">
            <a:noAutofit/>
          </a:bodyPr>
          <a:lstStyle/>
          <a:p>
            <a:pPr algn="l"/>
            <a:r>
              <a:rPr lang="de-DE" sz="800" dirty="0">
                <a:solidFill>
                  <a:schemeClr val="bg1">
                    <a:lumMod val="50000"/>
                  </a:schemeClr>
                </a:solidFill>
              </a:rPr>
              <a:t>klein</a:t>
            </a:r>
          </a:p>
        </p:txBody>
      </p:sp>
      <p:cxnSp>
        <p:nvCxnSpPr>
          <p:cNvPr id="49" name="Gerader Verbinder 48">
            <a:extLst>
              <a:ext uri="{FF2B5EF4-FFF2-40B4-BE49-F238E27FC236}">
                <a16:creationId xmlns:a16="http://schemas.microsoft.com/office/drawing/2014/main" id="{149A6F00-64DC-4D51-8A38-FAFD87B6310C}"/>
              </a:ext>
            </a:extLst>
          </p:cNvPr>
          <p:cNvCxnSpPr/>
          <p:nvPr/>
        </p:nvCxnSpPr>
        <p:spPr bwMode="gray">
          <a:xfrm>
            <a:off x="1411403" y="5424674"/>
            <a:ext cx="324036" cy="0"/>
          </a:xfrm>
          <a:prstGeom prst="lin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50" name="Gerader Verbinder 49">
            <a:extLst>
              <a:ext uri="{FF2B5EF4-FFF2-40B4-BE49-F238E27FC236}">
                <a16:creationId xmlns:a16="http://schemas.microsoft.com/office/drawing/2014/main" id="{84600229-AB36-475B-AABE-0F0DC917E3C9}"/>
              </a:ext>
            </a:extLst>
          </p:cNvPr>
          <p:cNvCxnSpPr/>
          <p:nvPr/>
        </p:nvCxnSpPr>
        <p:spPr bwMode="gray">
          <a:xfrm>
            <a:off x="1411403" y="5667982"/>
            <a:ext cx="324036"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51" name="Gerader Verbinder 50">
            <a:extLst>
              <a:ext uri="{FF2B5EF4-FFF2-40B4-BE49-F238E27FC236}">
                <a16:creationId xmlns:a16="http://schemas.microsoft.com/office/drawing/2014/main" id="{5E38B2B7-8C71-4BB3-A387-2C2BEC510CFD}"/>
              </a:ext>
            </a:extLst>
          </p:cNvPr>
          <p:cNvCxnSpPr>
            <a:cxnSpLocks/>
          </p:cNvCxnSpPr>
          <p:nvPr/>
        </p:nvCxnSpPr>
        <p:spPr bwMode="gray">
          <a:xfrm flipV="1">
            <a:off x="1491572" y="2652472"/>
            <a:ext cx="0" cy="1851645"/>
          </a:xfrm>
          <a:prstGeom prst="line">
            <a:avLst/>
          </a:prstGeom>
          <a:ln w="9525">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Textfeld 51">
            <a:extLst>
              <a:ext uri="{FF2B5EF4-FFF2-40B4-BE49-F238E27FC236}">
                <a16:creationId xmlns:a16="http://schemas.microsoft.com/office/drawing/2014/main" id="{C562DE5F-5F38-4A3B-8AF0-29B8E38C684E}"/>
              </a:ext>
            </a:extLst>
          </p:cNvPr>
          <p:cNvSpPr txBox="1"/>
          <p:nvPr/>
        </p:nvSpPr>
        <p:spPr>
          <a:xfrm>
            <a:off x="1131532" y="4612129"/>
            <a:ext cx="709604" cy="288784"/>
          </a:xfrm>
          <a:prstGeom prst="rect">
            <a:avLst/>
          </a:prstGeom>
          <a:noFill/>
        </p:spPr>
        <p:txBody>
          <a:bodyPr wrap="none" lIns="0" tIns="0" rIns="0" bIns="0" rtlCol="0">
            <a:noAutofit/>
          </a:bodyPr>
          <a:lstStyle/>
          <a:p>
            <a:pPr algn="ctr"/>
            <a:r>
              <a:rPr lang="de-DE" sz="800" dirty="0">
                <a:solidFill>
                  <a:schemeClr val="bg1">
                    <a:lumMod val="50000"/>
                  </a:schemeClr>
                </a:solidFill>
              </a:rPr>
              <a:t>Basis-</a:t>
            </a:r>
            <a:br>
              <a:rPr lang="de-DE" sz="800" dirty="0">
                <a:solidFill>
                  <a:schemeClr val="bg1">
                    <a:lumMod val="50000"/>
                  </a:schemeClr>
                </a:solidFill>
              </a:rPr>
            </a:br>
            <a:r>
              <a:rPr lang="de-DE" sz="800" dirty="0" err="1">
                <a:solidFill>
                  <a:schemeClr val="bg1">
                    <a:lumMod val="50000"/>
                  </a:schemeClr>
                </a:solidFill>
              </a:rPr>
              <a:t>jahr</a:t>
            </a:r>
            <a:endParaRPr lang="de-DE" sz="800" dirty="0">
              <a:solidFill>
                <a:schemeClr val="bg1">
                  <a:lumMod val="50000"/>
                </a:schemeClr>
              </a:solidFill>
            </a:endParaRPr>
          </a:p>
        </p:txBody>
      </p:sp>
    </p:spTree>
    <p:extLst>
      <p:ext uri="{BB962C8B-B14F-4D97-AF65-F5344CB8AC3E}">
        <p14:creationId xmlns:p14="http://schemas.microsoft.com/office/powerpoint/2010/main" val="695500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189000"/>
            <a:ext cx="9077962" cy="1325563"/>
          </a:xfrm>
        </p:spPr>
        <p:txBody>
          <a:bodyPr vert="horz" lIns="91440" tIns="45720" rIns="91440" bIns="45720" rtlCol="0" anchor="ctr">
            <a:normAutofit/>
          </a:bodyPr>
          <a:lstStyle/>
          <a:p>
            <a:r>
              <a:rPr lang="de-DE" sz="2800" b="1" dirty="0">
                <a:solidFill>
                  <a:srgbClr val="FF0000"/>
                </a:solidFill>
                <a:latin typeface="+mn-lt"/>
              </a:rPr>
              <a:t>WER IN DER KRISE WIRBT, SICHERT SICH LANGFRISTIG MARKTANTEILE</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de-DE" dirty="0"/>
              <a:t>Basis: GfK Consumer Scan Panel / 959 FMCG-Herstellermarken mit einem Marktanteil von mind. 1% in allen Perioden</a:t>
            </a:r>
            <a:br>
              <a:rPr lang="de-DE" dirty="0"/>
            </a:br>
            <a:r>
              <a:rPr lang="de-DE" dirty="0"/>
              <a:t>Gewinnermarken/Verlierermarken: Veränderung des Marktanteils (Wert) um 0,5 Punkte und mehr, in beiden Rezessionen.</a:t>
            </a:r>
          </a:p>
          <a:p>
            <a:r>
              <a:rPr lang="de-DE" dirty="0"/>
              <a:t>Quelle: Peter Haller / Wolfgang </a:t>
            </a:r>
            <a:r>
              <a:rPr lang="de-DE" dirty="0" err="1"/>
              <a:t>Twardawa</a:t>
            </a:r>
            <a:r>
              <a:rPr lang="de-DE" dirty="0"/>
              <a:t>: Die Zukunft der Marke. Springer Gabler Verlag, Wiesbaden 2014</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3.</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1" y="1782138"/>
            <a:ext cx="4257000"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Werbeinvestitionen und Marktanteile von Gewinner- und Verlierermarken</a:t>
            </a:r>
          </a:p>
          <a:p>
            <a:pPr>
              <a:lnSpc>
                <a:spcPct val="100000"/>
              </a:lnSpc>
              <a:spcBef>
                <a:spcPts val="0"/>
              </a:spcBef>
            </a:pPr>
            <a:r>
              <a:rPr lang="de-DE" dirty="0">
                <a:solidFill>
                  <a:schemeClr val="tx1"/>
                </a:solidFill>
              </a:rPr>
              <a:t>Index 2001=100</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4599178"/>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Erfahrungen aus früheren rezessiven Phasen zeigen, dass es nicht nur darum geht, sich während der Rezession zu behaupten, sondern auch </a:t>
            </a:r>
            <a:r>
              <a:rPr kumimoji="0" lang="de-DE" sz="1050" b="1" i="0" u="none" strike="noStrike" kern="1200" cap="none" spc="0" normalizeH="0" baseline="0" noProof="0" dirty="0">
                <a:ln>
                  <a:noFill/>
                </a:ln>
                <a:solidFill>
                  <a:schemeClr val="tx1"/>
                </a:solidFill>
                <a:effectLst/>
                <a:uLnTx/>
                <a:uFillTx/>
              </a:rPr>
              <a:t>im nachfolgenden Aufschwung </a:t>
            </a:r>
            <a:r>
              <a:rPr kumimoji="0" lang="de-DE" sz="1050" i="0" u="none" strike="noStrike" kern="1200" cap="none" spc="0" normalizeH="0" baseline="0" noProof="0" dirty="0">
                <a:ln>
                  <a:noFill/>
                </a:ln>
                <a:solidFill>
                  <a:schemeClr val="tx1"/>
                </a:solidFill>
                <a:effectLst/>
                <a:uLnTx/>
                <a:uFillTx/>
              </a:rPr>
              <a:t>langfristig zu wachsen.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Dies belegen zahlreiche internationale Studien, so auch eine umfassende Studie von GfK / Serviceplan, in der </a:t>
            </a:r>
            <a:r>
              <a:rPr kumimoji="0" lang="de-DE" sz="1050" b="1" i="0" u="none" strike="noStrike" kern="1200" cap="none" spc="0" normalizeH="0" baseline="0" noProof="0" dirty="0">
                <a:ln>
                  <a:noFill/>
                </a:ln>
                <a:solidFill>
                  <a:schemeClr val="tx1"/>
                </a:solidFill>
                <a:effectLst/>
                <a:uLnTx/>
                <a:uFillTx/>
              </a:rPr>
              <a:t>fast 1000 FMCG-Marken </a:t>
            </a:r>
            <a:r>
              <a:rPr kumimoji="0" lang="de-DE" sz="1050" i="0" u="none" strike="noStrike" kern="1200" cap="none" spc="0" normalizeH="0" baseline="0" noProof="0" dirty="0">
                <a:ln>
                  <a:noFill/>
                </a:ln>
                <a:solidFill>
                  <a:schemeClr val="tx1"/>
                </a:solidFill>
                <a:effectLst/>
                <a:uLnTx/>
                <a:uFillTx/>
              </a:rPr>
              <a:t>in Krisen- und Wachstumsphasen über neun Jahre hinweg analysiert wurden. In diese zwei Konjunkturzyklen fielen die Rezession 2003 und die Finanzkrise 2008/09.</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GfK hat </a:t>
            </a:r>
            <a:r>
              <a:rPr kumimoji="0" lang="de-DE" sz="1050" b="1" i="0" u="none" strike="noStrike" kern="1200" cap="none" spc="0" normalizeH="0" baseline="0" noProof="0" dirty="0">
                <a:ln>
                  <a:noFill/>
                </a:ln>
                <a:solidFill>
                  <a:schemeClr val="tx1"/>
                </a:solidFill>
                <a:effectLst/>
                <a:uLnTx/>
                <a:uFillTx/>
              </a:rPr>
              <a:t>zwei Gruppen </a:t>
            </a:r>
            <a:r>
              <a:rPr kumimoji="0" lang="de-DE" sz="1050" i="0" u="none" strike="noStrike" kern="1200" cap="none" spc="0" normalizeH="0" baseline="0" noProof="0" dirty="0">
                <a:ln>
                  <a:noFill/>
                </a:ln>
                <a:solidFill>
                  <a:schemeClr val="tx1"/>
                </a:solidFill>
                <a:effectLst/>
                <a:uLnTx/>
                <a:uFillTx/>
              </a:rPr>
              <a:t>gebildet: Gewinner, die in beiden Krisen Marktanteile gewonnen haben, und Verlierer, die Marktanteile verloren haben.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Ergebnis: Die Gewinner-Marken haben in beiden Rezessionen ihre </a:t>
            </a:r>
            <a:r>
              <a:rPr kumimoji="0" lang="de-DE" sz="1050" b="1" i="0" u="none" strike="noStrike" kern="1200" cap="none" spc="0" normalizeH="0" baseline="0" noProof="0" dirty="0">
                <a:ln>
                  <a:noFill/>
                </a:ln>
                <a:solidFill>
                  <a:schemeClr val="tx1"/>
                </a:solidFill>
                <a:effectLst/>
                <a:uLnTx/>
                <a:uFillTx/>
              </a:rPr>
              <a:t>Werbeinvestitionen erhöht</a:t>
            </a:r>
            <a:r>
              <a:rPr kumimoji="0" lang="de-DE" sz="1050" i="0" u="none" strike="noStrike" kern="1200" cap="none" spc="0" normalizeH="0" baseline="0" noProof="0" dirty="0">
                <a:ln>
                  <a:noFill/>
                </a:ln>
                <a:solidFill>
                  <a:schemeClr val="tx1"/>
                </a:solidFill>
                <a:effectLst/>
                <a:uLnTx/>
                <a:uFillTx/>
              </a:rPr>
              <a:t>, umgekehrt haben die Verlierermarken in beiden Krisenphasen ihre Spendings deutlich zurückgefahren. Entsprechend entwickelten sich die Marktanteile der beiden Gruppen.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In </a:t>
            </a:r>
            <a:r>
              <a:rPr kumimoji="0" lang="de-DE" sz="1050" b="1" i="0" u="none" strike="noStrike" kern="1200" cap="none" spc="0" normalizeH="0" baseline="0" noProof="0" dirty="0">
                <a:ln>
                  <a:noFill/>
                </a:ln>
                <a:solidFill>
                  <a:schemeClr val="tx1"/>
                </a:solidFill>
                <a:effectLst/>
                <a:uLnTx/>
                <a:uFillTx/>
              </a:rPr>
              <a:t>allen Branchen </a:t>
            </a:r>
            <a:r>
              <a:rPr kumimoji="0" lang="de-DE" sz="1050" i="0" u="none" strike="noStrike" kern="1200" cap="none" spc="0" normalizeH="0" baseline="0" noProof="0" dirty="0">
                <a:ln>
                  <a:noFill/>
                </a:ln>
                <a:solidFill>
                  <a:schemeClr val="tx1"/>
                </a:solidFill>
                <a:effectLst/>
                <a:uLnTx/>
                <a:uFillTx/>
              </a:rPr>
              <a:t>und Warengruppen gab es Marken, die Marktanteile ausbauen konnten, und solche, die Marktanteile abgaben. In der Markenführung unterschieden sie sich grundsätzlich:</a:t>
            </a:r>
          </a:p>
          <a:p>
            <a:pPr marL="358775" lvl="1" indent="-176213" algn="l">
              <a:lnSpc>
                <a:spcPct val="100000"/>
              </a:lnSpc>
              <a:buClr>
                <a:schemeClr val="bg1">
                  <a:lumMod val="50000"/>
                </a:schemeClr>
              </a:buClr>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Gewinner erhöhen Werbung in der Krise, Verlierer kürzen</a:t>
            </a:r>
          </a:p>
          <a:p>
            <a:pPr marL="358775" lvl="1" indent="-176213" algn="l">
              <a:lnSpc>
                <a:spcPct val="100000"/>
              </a:lnSpc>
              <a:buClr>
                <a:schemeClr val="bg1">
                  <a:lumMod val="50000"/>
                </a:schemeClr>
              </a:buClr>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Mehr Gewinner launchten auch in der Rezession neue Produkte</a:t>
            </a:r>
          </a:p>
          <a:p>
            <a:pPr marL="358775" lvl="1" indent="-176213" algn="l">
              <a:lnSpc>
                <a:spcPct val="100000"/>
              </a:lnSpc>
              <a:buClr>
                <a:schemeClr val="bg1">
                  <a:lumMod val="50000"/>
                </a:schemeClr>
              </a:buClr>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Gewinner bauten in Krisenzeiten Käuferreichweite aus</a:t>
            </a:r>
          </a:p>
        </p:txBody>
      </p:sp>
      <p:graphicFrame>
        <p:nvGraphicFramePr>
          <p:cNvPr id="21" name="Inhaltsplatzhalter 19">
            <a:extLst>
              <a:ext uri="{FF2B5EF4-FFF2-40B4-BE49-F238E27FC236}">
                <a16:creationId xmlns:a16="http://schemas.microsoft.com/office/drawing/2014/main" id="{00444945-CAC2-408B-8952-CE066040EFD2}"/>
              </a:ext>
            </a:extLst>
          </p:cNvPr>
          <p:cNvGraphicFramePr>
            <a:graphicFrameLocks/>
          </p:cNvGraphicFramePr>
          <p:nvPr>
            <p:extLst>
              <p:ext uri="{D42A27DB-BD31-4B8C-83A1-F6EECF244321}">
                <p14:modId xmlns:p14="http://schemas.microsoft.com/office/powerpoint/2010/main" val="3662853904"/>
              </p:ext>
            </p:extLst>
          </p:nvPr>
        </p:nvGraphicFramePr>
        <p:xfrm>
          <a:off x="834955" y="2612800"/>
          <a:ext cx="4928866" cy="30635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35997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4346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813018"/>
            <a:ext cx="9077962" cy="429341"/>
          </a:xfrm>
        </p:spPr>
        <p:txBody>
          <a:bodyPr vert="horz" lIns="91440" tIns="45720" rIns="91440" bIns="45720" rtlCol="0" anchor="ctr">
            <a:normAutofit fontScale="90000"/>
          </a:bodyPr>
          <a:lstStyle/>
          <a:p>
            <a:r>
              <a:rPr lang="de-DE" sz="2800" b="1" dirty="0">
                <a:solidFill>
                  <a:srgbClr val="FF0000"/>
                </a:solidFill>
                <a:latin typeface="+mn-lt"/>
              </a:rPr>
              <a:t>DEN SHARE OF VOICE IM BLICK BEHALTEN!</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en-US" dirty="0"/>
              <a:t>Quelle</a:t>
            </a:r>
            <a:r>
              <a:rPr lang="en-US" sz="700" dirty="0"/>
              <a:t>: </a:t>
            </a:r>
            <a:r>
              <a:rPr lang="en-US" dirty="0" err="1"/>
              <a:t>Ritson</a:t>
            </a:r>
            <a:r>
              <a:rPr lang="en-US" dirty="0"/>
              <a:t>, EGTA-Talk, 22. September 2020; Peter Field “Lessons for adapting to recession” (</a:t>
            </a:r>
            <a:r>
              <a:rPr lang="en-US" dirty="0">
                <a:hlinkClick r:id="rId2">
                  <a:extLst>
                    <a:ext uri="{A12FA001-AC4F-418D-AE19-62706E023703}">
                      <ahyp:hlinkClr xmlns:ahyp="http://schemas.microsoft.com/office/drawing/2018/hyperlinkcolor" val="tx"/>
                    </a:ext>
                  </a:extLst>
                </a:hlinkClick>
              </a:rPr>
              <a:t>https://bit.ly/36wkJoc</a:t>
            </a:r>
            <a:r>
              <a:rPr lang="en-US" dirty="0"/>
              <a:t> )</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4.</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0" y="178213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Ø Jährliches Marktanteilswachstum während der Finanzkrise 2008</a:t>
            </a:r>
          </a:p>
          <a:p>
            <a:pPr>
              <a:lnSpc>
                <a:spcPct val="100000"/>
              </a:lnSpc>
              <a:spcBef>
                <a:spcPts val="0"/>
              </a:spcBef>
            </a:pPr>
            <a:r>
              <a:rPr lang="de-DE" dirty="0">
                <a:solidFill>
                  <a:schemeClr val="tx1"/>
                </a:solidFill>
              </a:rPr>
              <a:t>Basis: Unternehmen, die während der Krise weiter geworben haben, in %</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2024862"/>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Der enge Zusammenhang zwischen Marktanteil und Share </a:t>
            </a:r>
            <a:r>
              <a:rPr kumimoji="0" lang="de-DE" sz="1050" i="0" u="none" strike="noStrike" kern="1200" cap="none" spc="0" normalizeH="0" baseline="0" noProof="0" dirty="0" err="1">
                <a:ln>
                  <a:noFill/>
                </a:ln>
                <a:solidFill>
                  <a:schemeClr val="tx1"/>
                </a:solidFill>
                <a:effectLst/>
                <a:uLnTx/>
                <a:uFillTx/>
              </a:rPr>
              <a:t>of</a:t>
            </a:r>
            <a:r>
              <a:rPr kumimoji="0" lang="de-DE" sz="1050" i="0" u="none" strike="noStrike" kern="1200" cap="none" spc="0" normalizeH="0" baseline="0" noProof="0" dirty="0">
                <a:ln>
                  <a:noFill/>
                </a:ln>
                <a:solidFill>
                  <a:schemeClr val="tx1"/>
                </a:solidFill>
                <a:effectLst/>
                <a:uLnTx/>
                <a:uFillTx/>
              </a:rPr>
              <a:t> Voice wurde erstmals von John Philip Jones systematisch analysiert und seitdem  vielfach empirisch nachgewiesen. Ein positiver </a:t>
            </a:r>
            <a:r>
              <a:rPr kumimoji="0" lang="de-DE" sz="1050" b="1" i="0" u="none" strike="noStrike" kern="1200" cap="none" spc="0" normalizeH="0" baseline="0" noProof="0" dirty="0" err="1">
                <a:ln>
                  <a:noFill/>
                </a:ln>
                <a:solidFill>
                  <a:schemeClr val="tx1"/>
                </a:solidFill>
                <a:effectLst/>
                <a:uLnTx/>
                <a:uFillTx/>
              </a:rPr>
              <a:t>Excess</a:t>
            </a:r>
            <a:r>
              <a:rPr kumimoji="0" lang="de-DE" sz="1050" b="1" i="0" u="none" strike="noStrike" kern="1200" cap="none" spc="0" normalizeH="0" baseline="0" noProof="0" dirty="0">
                <a:ln>
                  <a:noFill/>
                </a:ln>
                <a:solidFill>
                  <a:schemeClr val="tx1"/>
                </a:solidFill>
                <a:effectLst/>
                <a:uLnTx/>
                <a:uFillTx/>
              </a:rPr>
              <a:t> SOV </a:t>
            </a:r>
            <a:r>
              <a:rPr kumimoji="0" lang="de-DE" sz="1050" i="0" u="none" strike="noStrike" kern="1200" cap="none" spc="0" normalizeH="0" baseline="0" noProof="0" dirty="0">
                <a:ln>
                  <a:noFill/>
                </a:ln>
                <a:solidFill>
                  <a:schemeClr val="tx1"/>
                </a:solidFill>
                <a:effectLst/>
                <a:uLnTx/>
                <a:uFillTx/>
              </a:rPr>
              <a:t>führt tendenziell zu Marktanteilswachstum, ein negativer ESOV zu Anteilsverlusten.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Peter Field hat das Marketingverhalten und die wirtschaftliche Entwicklung von 50 Unternehmen in UK während der Finanzkrise analysiert und dabei belegt, dass sowohl kurz- als auch langfristig Unternehmen mit höherem ESOV auch stärkere  wirtschaftliche Performance realisierten. Je höher der ESOV, </a:t>
            </a:r>
            <a:r>
              <a:rPr kumimoji="0" lang="de-DE" sz="1050" b="1" i="0" u="none" strike="noStrike" kern="1200" cap="none" spc="0" normalizeH="0" baseline="0" noProof="0" dirty="0">
                <a:ln>
                  <a:noFill/>
                </a:ln>
                <a:solidFill>
                  <a:schemeClr val="tx1"/>
                </a:solidFill>
                <a:effectLst/>
                <a:uLnTx/>
                <a:uFillTx/>
              </a:rPr>
              <a:t>desto höher die Marktanteilszuwächse</a:t>
            </a:r>
            <a:r>
              <a:rPr kumimoji="0" lang="de-DE" sz="1050" i="0" u="none" strike="noStrike" kern="1200" cap="none" spc="0" normalizeH="0" baseline="0" noProof="0" dirty="0">
                <a:ln>
                  <a:noFill/>
                </a:ln>
                <a:solidFill>
                  <a:schemeClr val="tx1"/>
                </a:solidFill>
                <a:effectLst/>
                <a:uLnTx/>
                <a:uFillTx/>
              </a:rPr>
              <a:t>.</a:t>
            </a:r>
          </a:p>
        </p:txBody>
      </p:sp>
      <p:graphicFrame>
        <p:nvGraphicFramePr>
          <p:cNvPr id="9" name="Inhaltsplatzhalter 14">
            <a:extLst>
              <a:ext uri="{FF2B5EF4-FFF2-40B4-BE49-F238E27FC236}">
                <a16:creationId xmlns:a16="http://schemas.microsoft.com/office/drawing/2014/main" id="{5D871901-94B6-4AE6-A9D6-267F14241F26}"/>
              </a:ext>
            </a:extLst>
          </p:cNvPr>
          <p:cNvGraphicFramePr>
            <a:graphicFrameLocks/>
          </p:cNvGraphicFramePr>
          <p:nvPr>
            <p:extLst>
              <p:ext uri="{D42A27DB-BD31-4B8C-83A1-F6EECF244321}">
                <p14:modId xmlns:p14="http://schemas.microsoft.com/office/powerpoint/2010/main" val="2287973244"/>
              </p:ext>
            </p:extLst>
          </p:nvPr>
        </p:nvGraphicFramePr>
        <p:xfrm>
          <a:off x="903287" y="2524528"/>
          <a:ext cx="4481711" cy="324008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feld 9">
            <a:extLst>
              <a:ext uri="{FF2B5EF4-FFF2-40B4-BE49-F238E27FC236}">
                <a16:creationId xmlns:a16="http://schemas.microsoft.com/office/drawing/2014/main" id="{1BD5A35F-6ACB-4C99-801E-247D6DD6A719}"/>
              </a:ext>
            </a:extLst>
          </p:cNvPr>
          <p:cNvSpPr txBox="1"/>
          <p:nvPr/>
        </p:nvSpPr>
        <p:spPr>
          <a:xfrm>
            <a:off x="2685000" y="5764616"/>
            <a:ext cx="1080125" cy="234659"/>
          </a:xfrm>
          <a:prstGeom prst="rect">
            <a:avLst/>
          </a:prstGeom>
          <a:noFill/>
        </p:spPr>
        <p:txBody>
          <a:bodyPr wrap="none" lIns="0" tIns="0" rIns="0" bIns="0" rtlCol="0">
            <a:noAutofit/>
          </a:bodyPr>
          <a:lstStyle/>
          <a:p>
            <a:pPr algn="ctr"/>
            <a:r>
              <a:rPr lang="de-DE" sz="1100" dirty="0">
                <a:solidFill>
                  <a:schemeClr val="bg1">
                    <a:lumMod val="50000"/>
                  </a:schemeClr>
                </a:solidFill>
              </a:rPr>
              <a:t>ESOV</a:t>
            </a:r>
          </a:p>
        </p:txBody>
      </p:sp>
      <p:sp>
        <p:nvSpPr>
          <p:cNvPr id="6" name="Textfeld 5">
            <a:extLst>
              <a:ext uri="{FF2B5EF4-FFF2-40B4-BE49-F238E27FC236}">
                <a16:creationId xmlns:a16="http://schemas.microsoft.com/office/drawing/2014/main" id="{505B07A8-5E88-47B6-8525-7888382750F3}"/>
              </a:ext>
            </a:extLst>
          </p:cNvPr>
          <p:cNvSpPr txBox="1"/>
          <p:nvPr/>
        </p:nvSpPr>
        <p:spPr>
          <a:xfrm rot="16200000">
            <a:off x="5691812" y="4582560"/>
            <a:ext cx="857927" cy="230832"/>
          </a:xfrm>
          <a:prstGeom prst="rect">
            <a:avLst/>
          </a:prstGeom>
          <a:noFill/>
        </p:spPr>
        <p:txBody>
          <a:bodyPr wrap="none" rtlCol="0">
            <a:spAutoFit/>
          </a:bodyPr>
          <a:lstStyle/>
          <a:p>
            <a:r>
              <a:rPr lang="de-DE" sz="900" dirty="0">
                <a:solidFill>
                  <a:schemeClr val="bg1">
                    <a:lumMod val="50000"/>
                  </a:schemeClr>
                </a:solidFill>
              </a:rPr>
              <a:t>Share </a:t>
            </a:r>
            <a:r>
              <a:rPr lang="de-DE" sz="900" dirty="0" err="1">
                <a:solidFill>
                  <a:schemeClr val="bg1">
                    <a:lumMod val="50000"/>
                  </a:schemeClr>
                </a:solidFill>
              </a:rPr>
              <a:t>of</a:t>
            </a:r>
            <a:r>
              <a:rPr lang="de-DE" sz="900" dirty="0">
                <a:solidFill>
                  <a:schemeClr val="bg1">
                    <a:lumMod val="50000"/>
                  </a:schemeClr>
                </a:solidFill>
              </a:rPr>
              <a:t> Voice</a:t>
            </a:r>
          </a:p>
        </p:txBody>
      </p:sp>
      <p:sp>
        <p:nvSpPr>
          <p:cNvPr id="22" name="Textfeld 21">
            <a:extLst>
              <a:ext uri="{FF2B5EF4-FFF2-40B4-BE49-F238E27FC236}">
                <a16:creationId xmlns:a16="http://schemas.microsoft.com/office/drawing/2014/main" id="{AA168D34-312E-4935-B698-F49162638AA8}"/>
              </a:ext>
            </a:extLst>
          </p:cNvPr>
          <p:cNvSpPr txBox="1"/>
          <p:nvPr/>
        </p:nvSpPr>
        <p:spPr>
          <a:xfrm>
            <a:off x="7652254" y="5671251"/>
            <a:ext cx="736099" cy="230832"/>
          </a:xfrm>
          <a:prstGeom prst="rect">
            <a:avLst/>
          </a:prstGeom>
          <a:noFill/>
        </p:spPr>
        <p:txBody>
          <a:bodyPr wrap="none" rtlCol="0">
            <a:spAutoFit/>
          </a:bodyPr>
          <a:lstStyle/>
          <a:p>
            <a:r>
              <a:rPr lang="de-DE" sz="900" dirty="0">
                <a:solidFill>
                  <a:schemeClr val="bg1">
                    <a:lumMod val="50000"/>
                  </a:schemeClr>
                </a:solidFill>
              </a:rPr>
              <a:t>Marktanteil</a:t>
            </a:r>
          </a:p>
        </p:txBody>
      </p:sp>
      <p:sp>
        <p:nvSpPr>
          <p:cNvPr id="42" name="Textplatzhalter 5">
            <a:extLst>
              <a:ext uri="{FF2B5EF4-FFF2-40B4-BE49-F238E27FC236}">
                <a16:creationId xmlns:a16="http://schemas.microsoft.com/office/drawing/2014/main" id="{CD5089A5-043F-4424-A411-C94D89762BD4}"/>
              </a:ext>
            </a:extLst>
          </p:cNvPr>
          <p:cNvSpPr txBox="1">
            <a:spLocks/>
          </p:cNvSpPr>
          <p:nvPr/>
        </p:nvSpPr>
        <p:spPr>
          <a:xfrm>
            <a:off x="8354431" y="4358273"/>
            <a:ext cx="1072565" cy="1345156"/>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lvl="0">
              <a:lnSpc>
                <a:spcPct val="100000"/>
              </a:lnSpc>
            </a:pPr>
            <a:r>
              <a:rPr kumimoji="0" lang="de-DE" sz="800" i="0" u="none" strike="noStrike" kern="1200" cap="none" spc="0" normalizeH="0" baseline="0" noProof="0" dirty="0">
                <a:ln>
                  <a:noFill/>
                </a:ln>
                <a:solidFill>
                  <a:schemeClr val="bg1">
                    <a:lumMod val="50000"/>
                  </a:schemeClr>
                </a:solidFill>
                <a:effectLst/>
                <a:uLnTx/>
                <a:uFillTx/>
              </a:rPr>
              <a:t>Ein positiver ESOV b</a:t>
            </a:r>
            <a:r>
              <a:rPr lang="de-DE" sz="800" dirty="0" err="1">
                <a:solidFill>
                  <a:schemeClr val="bg1">
                    <a:lumMod val="50000"/>
                  </a:schemeClr>
                </a:solidFill>
              </a:rPr>
              <a:t>egünstigt</a:t>
            </a:r>
            <a:r>
              <a:rPr lang="de-DE" sz="800" dirty="0">
                <a:solidFill>
                  <a:schemeClr val="bg1">
                    <a:lumMod val="50000"/>
                  </a:schemeClr>
                </a:solidFill>
              </a:rPr>
              <a:t> einen wachsenden Marktanteil, ein negativer ESOV hingegen Marktanteils-verluste. Kleine Marken müssen meist einen höheren ESOV anstreben als größere. </a:t>
            </a:r>
            <a:endParaRPr kumimoji="0" lang="de-DE" sz="800" i="0" u="none" strike="noStrike" kern="1200" cap="none" spc="0" normalizeH="0" baseline="0" noProof="0" dirty="0">
              <a:ln>
                <a:noFill/>
              </a:ln>
              <a:solidFill>
                <a:schemeClr val="bg1">
                  <a:lumMod val="50000"/>
                </a:schemeClr>
              </a:solidFill>
              <a:effectLst/>
              <a:uLnTx/>
              <a:uFillTx/>
            </a:endParaRPr>
          </a:p>
        </p:txBody>
      </p:sp>
      <p:sp>
        <p:nvSpPr>
          <p:cNvPr id="39" name="Rechteck 38">
            <a:extLst>
              <a:ext uri="{FF2B5EF4-FFF2-40B4-BE49-F238E27FC236}">
                <a16:creationId xmlns:a16="http://schemas.microsoft.com/office/drawing/2014/main" id="{7A82CEC9-417E-4C35-8E02-2AB48BF91FCF}"/>
              </a:ext>
            </a:extLst>
          </p:cNvPr>
          <p:cNvSpPr/>
          <p:nvPr/>
        </p:nvSpPr>
        <p:spPr>
          <a:xfrm>
            <a:off x="6033000" y="4128727"/>
            <a:ext cx="3509463" cy="1888307"/>
          </a:xfrm>
          <a:prstGeom prst="rect">
            <a:avLst/>
          </a:prstGeom>
          <a:noFill/>
          <a:ln w="952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n w="6350">
                <a:solidFill>
                  <a:schemeClr val="tx1"/>
                </a:solidFill>
              </a:ln>
            </a:endParaRPr>
          </a:p>
        </p:txBody>
      </p:sp>
      <p:graphicFrame>
        <p:nvGraphicFramePr>
          <p:cNvPr id="65" name="Diagramm 64">
            <a:extLst>
              <a:ext uri="{FF2B5EF4-FFF2-40B4-BE49-F238E27FC236}">
                <a16:creationId xmlns:a16="http://schemas.microsoft.com/office/drawing/2014/main" id="{396004D7-16EB-4CA3-B8D1-2D08FF507C92}"/>
              </a:ext>
            </a:extLst>
          </p:cNvPr>
          <p:cNvGraphicFramePr/>
          <p:nvPr>
            <p:extLst>
              <p:ext uri="{D42A27DB-BD31-4B8C-83A1-F6EECF244321}">
                <p14:modId xmlns:p14="http://schemas.microsoft.com/office/powerpoint/2010/main" val="3814814520"/>
              </p:ext>
            </p:extLst>
          </p:nvPr>
        </p:nvGraphicFramePr>
        <p:xfrm>
          <a:off x="6137120" y="4274982"/>
          <a:ext cx="2310518" cy="1540345"/>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feld 19">
            <a:extLst>
              <a:ext uri="{FF2B5EF4-FFF2-40B4-BE49-F238E27FC236}">
                <a16:creationId xmlns:a16="http://schemas.microsoft.com/office/drawing/2014/main" id="{2C6DC383-4DCD-44AC-8E0A-7CF115213197}"/>
              </a:ext>
            </a:extLst>
          </p:cNvPr>
          <p:cNvSpPr txBox="1"/>
          <p:nvPr/>
        </p:nvSpPr>
        <p:spPr>
          <a:xfrm>
            <a:off x="6728684" y="4371616"/>
            <a:ext cx="930063" cy="507831"/>
          </a:xfrm>
          <a:prstGeom prst="rect">
            <a:avLst/>
          </a:prstGeom>
          <a:noFill/>
        </p:spPr>
        <p:txBody>
          <a:bodyPr wrap="none" rtlCol="0">
            <a:spAutoFit/>
          </a:bodyPr>
          <a:lstStyle/>
          <a:p>
            <a:r>
              <a:rPr lang="de-DE" sz="1100" b="1" dirty="0">
                <a:solidFill>
                  <a:schemeClr val="accent6"/>
                </a:solidFill>
              </a:rPr>
              <a:t>ESOV +</a:t>
            </a:r>
          </a:p>
          <a:p>
            <a:r>
              <a:rPr lang="de-DE" sz="800" dirty="0" err="1">
                <a:solidFill>
                  <a:schemeClr val="bg1">
                    <a:lumMod val="50000"/>
                  </a:schemeClr>
                </a:solidFill>
              </a:rPr>
              <a:t>SoV</a:t>
            </a:r>
            <a:r>
              <a:rPr lang="de-DE" sz="800" dirty="0">
                <a:solidFill>
                  <a:schemeClr val="bg1">
                    <a:lumMod val="50000"/>
                  </a:schemeClr>
                </a:solidFill>
              </a:rPr>
              <a:t> &gt; Marktanteil</a:t>
            </a:r>
          </a:p>
          <a:p>
            <a:r>
              <a:rPr lang="de-DE" sz="800" dirty="0">
                <a:solidFill>
                  <a:schemeClr val="bg1">
                    <a:lumMod val="50000"/>
                  </a:schemeClr>
                </a:solidFill>
              </a:rPr>
              <a:t>Marken wachsen</a:t>
            </a:r>
          </a:p>
        </p:txBody>
      </p:sp>
      <p:sp>
        <p:nvSpPr>
          <p:cNvPr id="41" name="Textfeld 40">
            <a:extLst>
              <a:ext uri="{FF2B5EF4-FFF2-40B4-BE49-F238E27FC236}">
                <a16:creationId xmlns:a16="http://schemas.microsoft.com/office/drawing/2014/main" id="{21887FF7-BCB3-4F6A-8C55-4E8ECD4D9BA5}"/>
              </a:ext>
            </a:extLst>
          </p:cNvPr>
          <p:cNvSpPr txBox="1"/>
          <p:nvPr/>
        </p:nvSpPr>
        <p:spPr>
          <a:xfrm>
            <a:off x="7259606" y="5045922"/>
            <a:ext cx="1034257" cy="507831"/>
          </a:xfrm>
          <a:prstGeom prst="rect">
            <a:avLst/>
          </a:prstGeom>
          <a:noFill/>
        </p:spPr>
        <p:txBody>
          <a:bodyPr wrap="none" rtlCol="0">
            <a:spAutoFit/>
          </a:bodyPr>
          <a:lstStyle/>
          <a:p>
            <a:r>
              <a:rPr lang="de-DE" sz="1100" b="1" dirty="0">
                <a:solidFill>
                  <a:srgbClr val="FF0000"/>
                </a:solidFill>
              </a:rPr>
              <a:t>ESOV -</a:t>
            </a:r>
          </a:p>
          <a:p>
            <a:r>
              <a:rPr lang="de-DE" sz="800" dirty="0" err="1">
                <a:solidFill>
                  <a:schemeClr val="bg1">
                    <a:lumMod val="50000"/>
                  </a:schemeClr>
                </a:solidFill>
              </a:rPr>
              <a:t>SoV</a:t>
            </a:r>
            <a:r>
              <a:rPr lang="de-DE" sz="800" dirty="0">
                <a:solidFill>
                  <a:schemeClr val="bg1">
                    <a:lumMod val="50000"/>
                  </a:schemeClr>
                </a:solidFill>
              </a:rPr>
              <a:t> &lt; Marktanteil</a:t>
            </a:r>
          </a:p>
          <a:p>
            <a:r>
              <a:rPr lang="de-DE" sz="800" dirty="0">
                <a:solidFill>
                  <a:schemeClr val="bg1">
                    <a:lumMod val="50000"/>
                  </a:schemeClr>
                </a:solidFill>
              </a:rPr>
              <a:t>Marken schrumpfen</a:t>
            </a:r>
          </a:p>
        </p:txBody>
      </p:sp>
    </p:spTree>
    <p:extLst>
      <p:ext uri="{BB962C8B-B14F-4D97-AF65-F5344CB8AC3E}">
        <p14:creationId xmlns:p14="http://schemas.microsoft.com/office/powerpoint/2010/main" val="1759152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2180451"/>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813018"/>
            <a:ext cx="9077962" cy="429341"/>
          </a:xfrm>
        </p:spPr>
        <p:txBody>
          <a:bodyPr vert="horz" lIns="91440" tIns="45720" rIns="91440" bIns="45720" rtlCol="0" anchor="ctr">
            <a:normAutofit fontScale="90000"/>
          </a:bodyPr>
          <a:lstStyle/>
          <a:p>
            <a:r>
              <a:rPr lang="de-DE" sz="2800" b="1" dirty="0">
                <a:solidFill>
                  <a:srgbClr val="FF0000"/>
                </a:solidFill>
                <a:latin typeface="+mn-lt"/>
              </a:rPr>
              <a:t>BRANDING IST AUCH IN KRISEN BASIS FÜR LANGFRISTIGEN ERFOLG</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en-US" dirty="0"/>
              <a:t>1) Basis 80 </a:t>
            </a:r>
            <a:r>
              <a:rPr lang="en-US" dirty="0" err="1"/>
              <a:t>befragte</a:t>
            </a:r>
            <a:r>
              <a:rPr lang="en-US" dirty="0"/>
              <a:t> </a:t>
            </a:r>
            <a:r>
              <a:rPr lang="en-US" dirty="0" err="1"/>
              <a:t>Unternehmen</a:t>
            </a:r>
            <a:br>
              <a:rPr lang="en-US" dirty="0"/>
            </a:br>
            <a:r>
              <a:rPr lang="en-US" dirty="0"/>
              <a:t>2) GfK Consumer Scan Panel / 959 FMCG-</a:t>
            </a:r>
            <a:r>
              <a:rPr lang="en-US" dirty="0" err="1"/>
              <a:t>Herstellermarken</a:t>
            </a:r>
            <a:r>
              <a:rPr lang="en-US" dirty="0"/>
              <a:t> </a:t>
            </a:r>
            <a:r>
              <a:rPr lang="en-US" dirty="0" err="1"/>
              <a:t>mit</a:t>
            </a:r>
            <a:r>
              <a:rPr lang="en-US" dirty="0"/>
              <a:t> </a:t>
            </a:r>
            <a:r>
              <a:rPr lang="en-US" dirty="0" err="1"/>
              <a:t>einem</a:t>
            </a:r>
            <a:r>
              <a:rPr lang="en-US" dirty="0"/>
              <a:t> MA von mind. 1% in </a:t>
            </a:r>
            <a:r>
              <a:rPr lang="en-US" dirty="0" err="1"/>
              <a:t>allen</a:t>
            </a:r>
            <a:r>
              <a:rPr lang="en-US" dirty="0"/>
              <a:t> </a:t>
            </a:r>
            <a:r>
              <a:rPr lang="en-US" dirty="0" err="1"/>
              <a:t>Perioden</a:t>
            </a:r>
            <a:r>
              <a:rPr lang="en-US" dirty="0"/>
              <a:t>; </a:t>
            </a:r>
            <a:r>
              <a:rPr lang="en-US" dirty="0" err="1"/>
              <a:t>Gewinner</a:t>
            </a:r>
            <a:r>
              <a:rPr lang="en-US" dirty="0"/>
              <a:t>-/</a:t>
            </a:r>
            <a:r>
              <a:rPr lang="en-US" dirty="0" err="1"/>
              <a:t>Verlierer-Marken</a:t>
            </a:r>
            <a:r>
              <a:rPr lang="en-US" dirty="0"/>
              <a:t>: </a:t>
            </a:r>
            <a:r>
              <a:rPr lang="en-US" dirty="0" err="1"/>
              <a:t>Veränderung</a:t>
            </a:r>
            <a:r>
              <a:rPr lang="en-US" dirty="0"/>
              <a:t> des MA (Wert) um 0,5 </a:t>
            </a:r>
            <a:r>
              <a:rPr lang="en-US" dirty="0" err="1"/>
              <a:t>Punkte</a:t>
            </a:r>
            <a:r>
              <a:rPr lang="en-US" dirty="0"/>
              <a:t> und </a:t>
            </a:r>
            <a:r>
              <a:rPr lang="en-US" dirty="0" err="1"/>
              <a:t>mehr</a:t>
            </a:r>
            <a:r>
              <a:rPr lang="en-US" dirty="0"/>
              <a:t> in </a:t>
            </a:r>
            <a:r>
              <a:rPr lang="en-US" dirty="0" err="1"/>
              <a:t>beiden</a:t>
            </a:r>
            <a:r>
              <a:rPr lang="en-US" dirty="0"/>
              <a:t> </a:t>
            </a:r>
            <a:r>
              <a:rPr lang="en-US" dirty="0" err="1"/>
              <a:t>Krisen</a:t>
            </a:r>
            <a:r>
              <a:rPr lang="en-US" dirty="0"/>
              <a:t>.</a:t>
            </a:r>
          </a:p>
          <a:p>
            <a:r>
              <a:rPr lang="en-US" dirty="0"/>
              <a:t>Quelle: Peter Haller / Wolfgang </a:t>
            </a:r>
            <a:r>
              <a:rPr lang="en-US" dirty="0" err="1"/>
              <a:t>Twardawa</a:t>
            </a:r>
            <a:r>
              <a:rPr lang="en-US" dirty="0"/>
              <a:t>, “</a:t>
            </a:r>
            <a:r>
              <a:rPr lang="en-US" dirty="0" err="1"/>
              <a:t>Erobern</a:t>
            </a:r>
            <a:r>
              <a:rPr lang="en-US" dirty="0"/>
              <a:t> </a:t>
            </a:r>
            <a:r>
              <a:rPr lang="en-US" dirty="0" err="1"/>
              <a:t>im</a:t>
            </a:r>
            <a:r>
              <a:rPr lang="en-US" dirty="0"/>
              <a:t> </a:t>
            </a:r>
            <a:r>
              <a:rPr lang="en-US" dirty="0" err="1"/>
              <a:t>Tief</a:t>
            </a:r>
            <a:r>
              <a:rPr lang="en-US" dirty="0"/>
              <a:t>. </a:t>
            </a:r>
            <a:r>
              <a:rPr lang="en-US" dirty="0" err="1"/>
              <a:t>Verteidigen</a:t>
            </a:r>
            <a:r>
              <a:rPr lang="en-US" dirty="0"/>
              <a:t> </a:t>
            </a:r>
            <a:r>
              <a:rPr lang="en-US" dirty="0" err="1"/>
              <a:t>im</a:t>
            </a:r>
            <a:r>
              <a:rPr lang="en-US" dirty="0"/>
              <a:t> Hoch”; Les Binet in: Navigating COVID-19: Survival, adaptation and recovery (https://bit.ly/3rjf7pj )</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5.</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0" y="178213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Verstärkter Einsatz von </a:t>
            </a:r>
            <a:r>
              <a:rPr lang="de-DE" b="1" dirty="0" err="1">
                <a:solidFill>
                  <a:schemeClr val="tx1"/>
                </a:solidFill>
              </a:rPr>
              <a:t>Preispromotions</a:t>
            </a:r>
            <a:r>
              <a:rPr lang="de-DE" b="1" dirty="0">
                <a:solidFill>
                  <a:schemeClr val="tx1"/>
                </a:solidFill>
              </a:rPr>
              <a:t> / Sonderangeboten</a:t>
            </a:r>
            <a:r>
              <a:rPr lang="de-DE" baseline="30000" dirty="0">
                <a:solidFill>
                  <a:schemeClr val="tx1"/>
                </a:solidFill>
              </a:rPr>
              <a:t>1)</a:t>
            </a:r>
          </a:p>
          <a:p>
            <a:pPr>
              <a:lnSpc>
                <a:spcPct val="100000"/>
              </a:lnSpc>
              <a:spcBef>
                <a:spcPts val="0"/>
              </a:spcBef>
            </a:pPr>
            <a:r>
              <a:rPr lang="de-DE" dirty="0">
                <a:solidFill>
                  <a:schemeClr val="tx1"/>
                </a:solidFill>
              </a:rPr>
              <a:t>In der Finanzkrise; Marktanteilsentwicklung nach vs. vor Krise, in %</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2024862"/>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b="1" i="0" u="none" strike="noStrike" kern="1200" cap="none" spc="0" normalizeH="0" baseline="0" noProof="0" dirty="0" err="1">
                <a:ln>
                  <a:noFill/>
                </a:ln>
                <a:solidFill>
                  <a:schemeClr val="tx1"/>
                </a:solidFill>
                <a:effectLst/>
                <a:uLnTx/>
                <a:uFillTx/>
              </a:rPr>
              <a:t>Preispromotions</a:t>
            </a:r>
            <a:r>
              <a:rPr kumimoji="0" lang="de-DE" sz="1050" i="0" u="none" strike="noStrike" kern="1200" cap="none" spc="0" normalizeH="0" baseline="0" noProof="0" dirty="0">
                <a:ln>
                  <a:noFill/>
                </a:ln>
                <a:solidFill>
                  <a:schemeClr val="tx1"/>
                </a:solidFill>
                <a:effectLst/>
                <a:uLnTx/>
                <a:uFillTx/>
              </a:rPr>
              <a:t> werden in Krisenzeiten oft als Instrument zur kurzfristigen Absatzsteigerung eingesetzt. Dies ist riskant, weil man damit die Preissensibilität der Kunden langfristig prägt.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Antizyklisches Marketing fördert Marktanteilszuwächse und erhöht die </a:t>
            </a:r>
            <a:r>
              <a:rPr kumimoji="0" lang="de-DE" sz="1050" b="1" i="0" u="none" strike="noStrike" kern="1200" cap="none" spc="0" normalizeH="0" baseline="0" noProof="0" dirty="0">
                <a:ln>
                  <a:noFill/>
                </a:ln>
                <a:solidFill>
                  <a:schemeClr val="tx1"/>
                </a:solidFill>
                <a:effectLst/>
                <a:uLnTx/>
                <a:uFillTx/>
              </a:rPr>
              <a:t>Wertschöpfung</a:t>
            </a:r>
            <a:r>
              <a:rPr kumimoji="0" lang="de-DE" sz="1050" i="0" u="none" strike="noStrike" kern="1200" cap="none" spc="0" normalizeH="0" baseline="0" noProof="0" dirty="0">
                <a:ln>
                  <a:noFill/>
                </a:ln>
                <a:solidFill>
                  <a:schemeClr val="tx1"/>
                </a:solidFill>
                <a:effectLst/>
                <a:uLnTx/>
                <a:uFillTx/>
              </a:rPr>
              <a:t> nachhaltig. Eine GfK-Analyse zeigt: Wer langfristig Marktanteile gewonnen hat, hat auch die Preise erhöht – im Schnitt um vier Prozent. Verlustmarken hingegen haben ihr Preisniveau langfristig sogar leicht gesenkt.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Stärkung der Marke ist während einer Rezession besonders wichtig, da dadurch </a:t>
            </a:r>
            <a:r>
              <a:rPr kumimoji="0" lang="de-DE" sz="1050" b="1" i="0" u="none" strike="noStrike" kern="1200" cap="none" spc="0" normalizeH="0" baseline="0" noProof="0" dirty="0">
                <a:ln>
                  <a:noFill/>
                </a:ln>
                <a:solidFill>
                  <a:schemeClr val="tx1"/>
                </a:solidFill>
                <a:effectLst/>
                <a:uLnTx/>
                <a:uFillTx/>
              </a:rPr>
              <a:t>langfristiges Umsatzwachstum </a:t>
            </a:r>
            <a:r>
              <a:rPr kumimoji="0" lang="de-DE" sz="1050" i="0" u="none" strike="noStrike" kern="1200" cap="none" spc="0" normalizeH="0" baseline="0" noProof="0" dirty="0">
                <a:ln>
                  <a:noFill/>
                </a:ln>
                <a:solidFill>
                  <a:schemeClr val="tx1"/>
                </a:solidFill>
                <a:effectLst/>
                <a:uLnTx/>
                <a:uFillTx/>
              </a:rPr>
              <a:t>und stärkere Preismacht möglich sind.</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Die </a:t>
            </a:r>
            <a:r>
              <a:rPr kumimoji="0" lang="de-DE" sz="1050" b="1" i="0" u="none" strike="noStrike" kern="1200" cap="none" spc="0" normalizeH="0" baseline="0" noProof="0" dirty="0">
                <a:ln>
                  <a:noFill/>
                </a:ln>
                <a:solidFill>
                  <a:schemeClr val="tx1"/>
                </a:solidFill>
                <a:effectLst/>
                <a:uLnTx/>
                <a:uFillTx/>
              </a:rPr>
              <a:t>mentale Verfügbarkeit </a:t>
            </a:r>
            <a:r>
              <a:rPr kumimoji="0" lang="de-DE" sz="1050" i="0" u="none" strike="noStrike" kern="1200" cap="none" spc="0" normalizeH="0" baseline="0" noProof="0" dirty="0">
                <a:ln>
                  <a:noFill/>
                </a:ln>
                <a:solidFill>
                  <a:schemeClr val="tx1"/>
                </a:solidFill>
                <a:effectLst/>
                <a:uLnTx/>
                <a:uFillTx/>
              </a:rPr>
              <a:t>einer Marke muss gestärkt werden – nicht nur bei bestehenden Kunden, sondern bei allen potenziellen Käufern in einer Produktkategorie. Für Unternehmen, deren Absatzmöglichkeiten durch die Krise beeinträchtigt sind, heißt dies: in der </a:t>
            </a:r>
            <a:r>
              <a:rPr kumimoji="0" lang="de-DE" sz="1050" b="1" i="0" u="none" strike="noStrike" kern="1200" cap="none" spc="0" normalizeH="0" baseline="0" noProof="0" dirty="0">
                <a:ln>
                  <a:noFill/>
                </a:ln>
                <a:solidFill>
                  <a:schemeClr val="tx1"/>
                </a:solidFill>
                <a:effectLst/>
                <a:uLnTx/>
                <a:uFillTx/>
              </a:rPr>
              <a:t>Erholungsphase</a:t>
            </a:r>
            <a:r>
              <a:rPr kumimoji="0" lang="de-DE" sz="1050" i="0" u="none" strike="noStrike" kern="1200" cap="none" spc="0" normalizeH="0" baseline="0" noProof="0" dirty="0">
                <a:ln>
                  <a:noFill/>
                </a:ln>
                <a:solidFill>
                  <a:schemeClr val="tx1"/>
                </a:solidFill>
                <a:effectLst/>
                <a:uLnTx/>
                <a:uFillTx/>
              </a:rPr>
              <a:t> nach der Krise sind ihre Marken top </a:t>
            </a:r>
            <a:r>
              <a:rPr kumimoji="0" lang="de-DE" sz="1050" i="0" u="none" strike="noStrike" kern="1200" cap="none" spc="0" normalizeH="0" baseline="0" noProof="0" dirty="0" err="1">
                <a:ln>
                  <a:noFill/>
                </a:ln>
                <a:solidFill>
                  <a:schemeClr val="tx1"/>
                </a:solidFill>
                <a:effectLst/>
                <a:uLnTx/>
                <a:uFillTx/>
              </a:rPr>
              <a:t>of</a:t>
            </a:r>
            <a:r>
              <a:rPr kumimoji="0" lang="de-DE" sz="1050" i="0" u="none" strike="noStrike" kern="1200" cap="none" spc="0" normalizeH="0" baseline="0" noProof="0" dirty="0">
                <a:ln>
                  <a:noFill/>
                </a:ln>
                <a:solidFill>
                  <a:schemeClr val="tx1"/>
                </a:solidFill>
                <a:effectLst/>
                <a:uLnTx/>
                <a:uFillTx/>
              </a:rPr>
              <a:t> </a:t>
            </a:r>
            <a:r>
              <a:rPr kumimoji="0" lang="de-DE" sz="1050" i="0" u="none" strike="noStrike" kern="1200" cap="none" spc="0" normalizeH="0" baseline="0" noProof="0" dirty="0" err="1">
                <a:ln>
                  <a:noFill/>
                </a:ln>
                <a:solidFill>
                  <a:schemeClr val="tx1"/>
                </a:solidFill>
                <a:effectLst/>
                <a:uLnTx/>
                <a:uFillTx/>
              </a:rPr>
              <a:t>mind</a:t>
            </a:r>
            <a:r>
              <a:rPr kumimoji="0" lang="de-DE" sz="1050" i="0" u="none" strike="noStrike" kern="1200" cap="none" spc="0" normalizeH="0" baseline="0" noProof="0" dirty="0">
                <a:ln>
                  <a:noFill/>
                </a:ln>
                <a:solidFill>
                  <a:schemeClr val="tx1"/>
                </a:solidFill>
                <a:effectLst/>
                <a:uLnTx/>
                <a:uFillTx/>
              </a:rPr>
              <a:t> bei bestehenden Kunden und Neukunden.</a:t>
            </a:r>
          </a:p>
        </p:txBody>
      </p:sp>
      <p:graphicFrame>
        <p:nvGraphicFramePr>
          <p:cNvPr id="40" name="Inhaltsplatzhalter 14">
            <a:extLst>
              <a:ext uri="{FF2B5EF4-FFF2-40B4-BE49-F238E27FC236}">
                <a16:creationId xmlns:a16="http://schemas.microsoft.com/office/drawing/2014/main" id="{0B14EB77-311F-4522-8446-71FED669C65F}"/>
              </a:ext>
            </a:extLst>
          </p:cNvPr>
          <p:cNvGraphicFramePr>
            <a:graphicFrameLocks/>
          </p:cNvGraphicFramePr>
          <p:nvPr>
            <p:extLst>
              <p:ext uri="{D42A27DB-BD31-4B8C-83A1-F6EECF244321}">
                <p14:modId xmlns:p14="http://schemas.microsoft.com/office/powerpoint/2010/main" val="2282705784"/>
              </p:ext>
            </p:extLst>
          </p:nvPr>
        </p:nvGraphicFramePr>
        <p:xfrm>
          <a:off x="805358" y="2134648"/>
          <a:ext cx="4770450" cy="1719941"/>
        </p:xfrm>
        <a:graphic>
          <a:graphicData uri="http://schemas.openxmlformats.org/drawingml/2006/chart">
            <c:chart xmlns:c="http://schemas.openxmlformats.org/drawingml/2006/chart" xmlns:r="http://schemas.openxmlformats.org/officeDocument/2006/relationships" r:id="rId3"/>
          </a:graphicData>
        </a:graphic>
      </p:graphicFrame>
      <p:sp>
        <p:nvSpPr>
          <p:cNvPr id="44" name="Rechteck 43">
            <a:extLst>
              <a:ext uri="{FF2B5EF4-FFF2-40B4-BE49-F238E27FC236}">
                <a16:creationId xmlns:a16="http://schemas.microsoft.com/office/drawing/2014/main" id="{0F54BCB5-859E-4A1E-8647-B3E4E76A0C65}"/>
              </a:ext>
            </a:extLst>
          </p:cNvPr>
          <p:cNvSpPr/>
          <p:nvPr/>
        </p:nvSpPr>
        <p:spPr>
          <a:xfrm>
            <a:off x="795338" y="3915000"/>
            <a:ext cx="4951174" cy="2240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Textplatzhalter 4">
            <a:extLst>
              <a:ext uri="{FF2B5EF4-FFF2-40B4-BE49-F238E27FC236}">
                <a16:creationId xmlns:a16="http://schemas.microsoft.com/office/drawing/2014/main" id="{15B1892F-3923-495D-AA5F-5CAA49C57617}"/>
              </a:ext>
            </a:extLst>
          </p:cNvPr>
          <p:cNvSpPr txBox="1">
            <a:spLocks/>
          </p:cNvSpPr>
          <p:nvPr/>
        </p:nvSpPr>
        <p:spPr>
          <a:xfrm>
            <a:off x="898330" y="404355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Entwicklung Durchschnittspreise</a:t>
            </a:r>
            <a:r>
              <a:rPr lang="de-DE" baseline="30000" dirty="0">
                <a:solidFill>
                  <a:schemeClr val="tx1"/>
                </a:solidFill>
              </a:rPr>
              <a:t>2)</a:t>
            </a:r>
          </a:p>
          <a:p>
            <a:pPr>
              <a:lnSpc>
                <a:spcPct val="100000"/>
              </a:lnSpc>
              <a:spcBef>
                <a:spcPts val="0"/>
              </a:spcBef>
            </a:pPr>
            <a:r>
              <a:rPr lang="de-DE" dirty="0">
                <a:solidFill>
                  <a:schemeClr val="tx1"/>
                </a:solidFill>
              </a:rPr>
              <a:t>Index 2001=100</a:t>
            </a:r>
          </a:p>
        </p:txBody>
      </p:sp>
      <p:graphicFrame>
        <p:nvGraphicFramePr>
          <p:cNvPr id="46" name="Inhaltsplatzhalter 14">
            <a:extLst>
              <a:ext uri="{FF2B5EF4-FFF2-40B4-BE49-F238E27FC236}">
                <a16:creationId xmlns:a16="http://schemas.microsoft.com/office/drawing/2014/main" id="{D095431A-6B39-4BDA-BD6D-E82B486F61AE}"/>
              </a:ext>
            </a:extLst>
          </p:cNvPr>
          <p:cNvGraphicFramePr>
            <a:graphicFrameLocks/>
          </p:cNvGraphicFramePr>
          <p:nvPr>
            <p:extLst>
              <p:ext uri="{D42A27DB-BD31-4B8C-83A1-F6EECF244321}">
                <p14:modId xmlns:p14="http://schemas.microsoft.com/office/powerpoint/2010/main" val="353622791"/>
              </p:ext>
            </p:extLst>
          </p:nvPr>
        </p:nvGraphicFramePr>
        <p:xfrm>
          <a:off x="795338" y="4301446"/>
          <a:ext cx="3725662" cy="1719941"/>
        </p:xfrm>
        <a:graphic>
          <a:graphicData uri="http://schemas.openxmlformats.org/drawingml/2006/chart">
            <c:chart xmlns:c="http://schemas.openxmlformats.org/drawingml/2006/chart" xmlns:r="http://schemas.openxmlformats.org/officeDocument/2006/relationships" r:id="rId4"/>
          </a:graphicData>
        </a:graphic>
      </p:graphicFrame>
      <p:sp>
        <p:nvSpPr>
          <p:cNvPr id="47" name="Textfeld 46">
            <a:extLst>
              <a:ext uri="{FF2B5EF4-FFF2-40B4-BE49-F238E27FC236}">
                <a16:creationId xmlns:a16="http://schemas.microsoft.com/office/drawing/2014/main" id="{C05E5761-FF0C-4E07-8321-07C216826B4C}"/>
              </a:ext>
            </a:extLst>
          </p:cNvPr>
          <p:cNvSpPr txBox="1"/>
          <p:nvPr/>
        </p:nvSpPr>
        <p:spPr>
          <a:xfrm>
            <a:off x="4581530" y="4529178"/>
            <a:ext cx="914400" cy="252028"/>
          </a:xfrm>
          <a:prstGeom prst="rect">
            <a:avLst/>
          </a:prstGeom>
          <a:noFill/>
        </p:spPr>
        <p:txBody>
          <a:bodyPr wrap="none" lIns="0" tIns="0" rIns="0" bIns="0" rtlCol="0">
            <a:noAutofit/>
          </a:bodyPr>
          <a:lstStyle/>
          <a:p>
            <a:pPr algn="l"/>
            <a:r>
              <a:rPr lang="de-DE" sz="900" dirty="0">
                <a:solidFill>
                  <a:srgbClr val="FF0000"/>
                </a:solidFill>
              </a:rPr>
              <a:t>Marktanteile</a:t>
            </a:r>
            <a:br>
              <a:rPr lang="de-DE" sz="900" dirty="0">
                <a:solidFill>
                  <a:srgbClr val="FF0000"/>
                </a:solidFill>
              </a:rPr>
            </a:br>
            <a:r>
              <a:rPr lang="de-DE" sz="900" dirty="0">
                <a:solidFill>
                  <a:srgbClr val="FF0000"/>
                </a:solidFill>
              </a:rPr>
              <a:t>gesteigert</a:t>
            </a:r>
          </a:p>
        </p:txBody>
      </p:sp>
      <p:sp>
        <p:nvSpPr>
          <p:cNvPr id="48" name="Textfeld 47">
            <a:extLst>
              <a:ext uri="{FF2B5EF4-FFF2-40B4-BE49-F238E27FC236}">
                <a16:creationId xmlns:a16="http://schemas.microsoft.com/office/drawing/2014/main" id="{47C2B9A2-FB19-472D-BAF1-26380D78DB11}"/>
              </a:ext>
            </a:extLst>
          </p:cNvPr>
          <p:cNvSpPr txBox="1"/>
          <p:nvPr/>
        </p:nvSpPr>
        <p:spPr>
          <a:xfrm>
            <a:off x="4581530" y="5100247"/>
            <a:ext cx="914400" cy="252028"/>
          </a:xfrm>
          <a:prstGeom prst="rect">
            <a:avLst/>
          </a:prstGeom>
          <a:noFill/>
        </p:spPr>
        <p:txBody>
          <a:bodyPr wrap="none" lIns="0" tIns="0" rIns="0" bIns="0" rtlCol="0">
            <a:noAutofit/>
          </a:bodyPr>
          <a:lstStyle/>
          <a:p>
            <a:pPr algn="l"/>
            <a:r>
              <a:rPr lang="de-DE" sz="900" dirty="0">
                <a:solidFill>
                  <a:schemeClr val="bg1">
                    <a:lumMod val="50000"/>
                  </a:schemeClr>
                </a:solidFill>
              </a:rPr>
              <a:t>Marktanteile</a:t>
            </a:r>
            <a:br>
              <a:rPr lang="de-DE" sz="900" dirty="0">
                <a:solidFill>
                  <a:schemeClr val="bg1">
                    <a:lumMod val="50000"/>
                  </a:schemeClr>
                </a:solidFill>
              </a:rPr>
            </a:br>
            <a:r>
              <a:rPr lang="de-DE" sz="900" dirty="0">
                <a:solidFill>
                  <a:schemeClr val="bg1">
                    <a:lumMod val="50000"/>
                  </a:schemeClr>
                </a:solidFill>
              </a:rPr>
              <a:t>verloren</a:t>
            </a:r>
          </a:p>
        </p:txBody>
      </p:sp>
      <p:sp>
        <p:nvSpPr>
          <p:cNvPr id="49" name="Rechteck 48">
            <a:extLst>
              <a:ext uri="{FF2B5EF4-FFF2-40B4-BE49-F238E27FC236}">
                <a16:creationId xmlns:a16="http://schemas.microsoft.com/office/drawing/2014/main" id="{A167E166-918D-4105-B348-E9D2116F0AD8}"/>
              </a:ext>
            </a:extLst>
          </p:cNvPr>
          <p:cNvSpPr/>
          <p:nvPr/>
        </p:nvSpPr>
        <p:spPr>
          <a:xfrm>
            <a:off x="6410247" y="5273483"/>
            <a:ext cx="3185895" cy="600164"/>
          </a:xfrm>
          <a:prstGeom prst="rect">
            <a:avLst/>
          </a:prstGeom>
        </p:spPr>
        <p:txBody>
          <a:bodyPr wrap="square">
            <a:spAutoFit/>
          </a:bodyPr>
          <a:lstStyle/>
          <a:p>
            <a:r>
              <a:rPr lang="en-US" sz="1200" i="1" dirty="0">
                <a:solidFill>
                  <a:srgbClr val="FF0000"/>
                </a:solidFill>
              </a:rPr>
              <a:t>There’s more to price than maximizing</a:t>
            </a:r>
          </a:p>
          <a:p>
            <a:r>
              <a:rPr lang="en-US" sz="1200" i="1" dirty="0">
                <a:solidFill>
                  <a:srgbClr val="FF0000"/>
                </a:solidFill>
              </a:rPr>
              <a:t>short term profit.</a:t>
            </a:r>
            <a:br>
              <a:rPr lang="en-US" sz="1600" i="1" dirty="0">
                <a:solidFill>
                  <a:srgbClr val="FF0000"/>
                </a:solidFill>
              </a:rPr>
            </a:br>
            <a:r>
              <a:rPr lang="en-US" sz="900" dirty="0">
                <a:solidFill>
                  <a:schemeClr val="bg1">
                    <a:lumMod val="50000"/>
                  </a:schemeClr>
                </a:solidFill>
              </a:rPr>
              <a:t>Les Binet, 2021</a:t>
            </a:r>
            <a:endParaRPr lang="de-DE" sz="1600" dirty="0">
              <a:solidFill>
                <a:schemeClr val="bg1">
                  <a:lumMod val="50000"/>
                </a:schemeClr>
              </a:solidFill>
            </a:endParaRPr>
          </a:p>
        </p:txBody>
      </p:sp>
      <p:pic>
        <p:nvPicPr>
          <p:cNvPr id="50" name="Grafik 49" descr="Schließendes Anführungszeichen">
            <a:extLst>
              <a:ext uri="{FF2B5EF4-FFF2-40B4-BE49-F238E27FC236}">
                <a16:creationId xmlns:a16="http://schemas.microsoft.com/office/drawing/2014/main" id="{38783CCD-6CEC-4AC7-9E97-953529BDF7E3}"/>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035913" y="5201475"/>
            <a:ext cx="476369" cy="476369"/>
          </a:xfrm>
          <a:prstGeom prst="rect">
            <a:avLst/>
          </a:prstGeom>
        </p:spPr>
      </p:pic>
    </p:spTree>
    <p:extLst>
      <p:ext uri="{BB962C8B-B14F-4D97-AF65-F5344CB8AC3E}">
        <p14:creationId xmlns:p14="http://schemas.microsoft.com/office/powerpoint/2010/main" val="1859358994"/>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17AB044F-F30C-4F2F-8F07-AE6354B5C94D}"/>
              </a:ext>
            </a:extLst>
          </p:cNvPr>
          <p:cNvSpPr/>
          <p:nvPr/>
        </p:nvSpPr>
        <p:spPr>
          <a:xfrm>
            <a:off x="795338" y="1674138"/>
            <a:ext cx="4951174" cy="2180451"/>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768CC4C6-E8F1-4993-B7F6-C209B3DE3EEB}"/>
              </a:ext>
            </a:extLst>
          </p:cNvPr>
          <p:cNvSpPr>
            <a:spLocks noGrp="1"/>
          </p:cNvSpPr>
          <p:nvPr>
            <p:ph type="title"/>
          </p:nvPr>
        </p:nvSpPr>
        <p:spPr>
          <a:xfrm>
            <a:off x="681038" y="813018"/>
            <a:ext cx="9077962" cy="429341"/>
          </a:xfrm>
        </p:spPr>
        <p:txBody>
          <a:bodyPr vert="horz" lIns="91440" tIns="45720" rIns="91440" bIns="45720" rtlCol="0" anchor="ctr">
            <a:normAutofit fontScale="90000"/>
          </a:bodyPr>
          <a:lstStyle/>
          <a:p>
            <a:r>
              <a:rPr lang="de-DE" sz="2800" b="1" dirty="0">
                <a:solidFill>
                  <a:srgbClr val="FF0000"/>
                </a:solidFill>
                <a:latin typeface="+mn-lt"/>
              </a:rPr>
              <a:t>INNOVATIONEN PUSHEN SALES AUCH IN KRISENZEITEN</a:t>
            </a:r>
          </a:p>
        </p:txBody>
      </p:sp>
      <p:sp>
        <p:nvSpPr>
          <p:cNvPr id="32" name="Fußzeilenplatzhalter 2">
            <a:extLst>
              <a:ext uri="{FF2B5EF4-FFF2-40B4-BE49-F238E27FC236}">
                <a16:creationId xmlns:a16="http://schemas.microsoft.com/office/drawing/2014/main" id="{6B77475E-EB2F-437E-864D-401180863B23}"/>
              </a:ext>
            </a:extLst>
          </p:cNvPr>
          <p:cNvSpPr txBox="1">
            <a:spLocks/>
          </p:cNvSpPr>
          <p:nvPr/>
        </p:nvSpPr>
        <p:spPr>
          <a:xfrm>
            <a:off x="800060" y="6450728"/>
            <a:ext cx="8424903" cy="324000"/>
          </a:xfrm>
          <a:prstGeom prst="rect">
            <a:avLst/>
          </a:prstGeom>
        </p:spPr>
        <p:txBody>
          <a:bodyPr vert="horz" wrap="square" lIns="0" tIns="0" rIns="324000" bIns="0" rtlCol="0" anchor="t" anchorCtr="0"/>
          <a:lstStyle>
            <a:defPPr>
              <a:defRPr lang="en-US"/>
            </a:defPPr>
            <a:lvl1pPr>
              <a:defRPr sz="600">
                <a:solidFill>
                  <a:schemeClr val="bg1">
                    <a:lumMod val="50000"/>
                  </a:schemeClr>
                </a:solidFill>
              </a:defRPr>
            </a:lvl1pPr>
            <a:lvl2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2pPr>
            <a:lvl3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3pPr>
            <a:lvl4pPr marL="0" indent="0" defTabSz="914400">
              <a:lnSpc>
                <a:spcPct val="80000"/>
              </a:lnSpc>
              <a:spcBef>
                <a:spcPts val="0"/>
              </a:spcBef>
              <a:spcAft>
                <a:spcPts val="0"/>
              </a:spcAft>
              <a:buClr>
                <a:schemeClr val="bg1"/>
              </a:buClr>
              <a:buSzPct val="120000"/>
              <a:buFont typeface="Arial" panose="020B0604020202020204" pitchFamily="34" charset="0"/>
              <a:buNone/>
              <a:defRPr sz="2400" b="0" cap="all" baseline="0">
                <a:solidFill>
                  <a:schemeClr val="bg1"/>
                </a:solidFill>
              </a:defRPr>
            </a:lvl4pPr>
            <a:lvl5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5pPr>
            <a:lvl6pPr marL="0" indent="0" defTabSz="914400">
              <a:lnSpc>
                <a:spcPct val="80000"/>
              </a:lnSpc>
              <a:spcBef>
                <a:spcPts val="0"/>
              </a:spcBef>
              <a:spcAft>
                <a:spcPts val="0"/>
              </a:spcAft>
              <a:buClr>
                <a:schemeClr val="bg1"/>
              </a:buClr>
              <a:buFont typeface="Arial" panose="020B0604020202020204" pitchFamily="34" charset="0"/>
              <a:buNone/>
              <a:defRPr sz="2400" b="0" cap="all" baseline="0">
                <a:solidFill>
                  <a:schemeClr val="bg1"/>
                </a:solidFill>
              </a:defRPr>
            </a:lvl6pPr>
            <a:lvl7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7pPr>
            <a:lvl8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8pPr>
            <a:lvl9pPr marL="0" indent="0" defTabSz="914400">
              <a:lnSpc>
                <a:spcPct val="80000"/>
              </a:lnSpc>
              <a:spcBef>
                <a:spcPts val="0"/>
              </a:spcBef>
              <a:spcAft>
                <a:spcPts val="0"/>
              </a:spcAft>
              <a:buFont typeface="Arial" panose="020B0604020202020204" pitchFamily="34" charset="0"/>
              <a:buNone/>
              <a:defRPr sz="2400" b="0" cap="all" baseline="0">
                <a:solidFill>
                  <a:schemeClr val="bg1"/>
                </a:solidFill>
              </a:defRPr>
            </a:lvl9pPr>
          </a:lstStyle>
          <a:p>
            <a:r>
              <a:rPr lang="de-DE" dirty="0"/>
              <a:t>Basis oben: GfK Consumer Scan Panel / 959 FMCG-Herstellermarken mit einem Marktanteil von mind. 1% in allen Perioden</a:t>
            </a:r>
            <a:br>
              <a:rPr lang="de-DE" dirty="0"/>
            </a:br>
            <a:r>
              <a:rPr lang="de-DE" dirty="0"/>
              <a:t>Gewinner/Verlierer: Veränderung des Marktanteils (Wert) um 0,5 Punkte und mehr, in beiden Krisen.</a:t>
            </a:r>
            <a:endParaRPr lang="en-US" dirty="0"/>
          </a:p>
          <a:p>
            <a:r>
              <a:rPr lang="en-US" dirty="0" err="1"/>
              <a:t>Quellen</a:t>
            </a:r>
            <a:r>
              <a:rPr lang="en-US" dirty="0"/>
              <a:t>: </a:t>
            </a:r>
            <a:r>
              <a:rPr lang="de-DE" dirty="0"/>
              <a:t>Peter Haller / Wolfgang </a:t>
            </a:r>
            <a:r>
              <a:rPr lang="de-DE" dirty="0" err="1"/>
              <a:t>Twardawa</a:t>
            </a:r>
            <a:r>
              <a:rPr lang="de-DE" dirty="0"/>
              <a:t>: Die Zukunft der Marke. Springer Gabler Verlag, Wiesbaden 2014; McKinsey: Innovation in a </a:t>
            </a:r>
            <a:r>
              <a:rPr lang="de-DE" dirty="0" err="1"/>
              <a:t>crisis</a:t>
            </a:r>
            <a:r>
              <a:rPr lang="de-DE" dirty="0"/>
              <a:t> (</a:t>
            </a:r>
            <a:r>
              <a:rPr lang="de-DE" dirty="0">
                <a:hlinkClick r:id="rId3">
                  <a:extLst>
                    <a:ext uri="{A12FA001-AC4F-418D-AE19-62706E023703}">
                      <ahyp:hlinkClr xmlns:ahyp="http://schemas.microsoft.com/office/drawing/2018/hyperlinkcolor" val="tx"/>
                    </a:ext>
                  </a:extLst>
                </a:hlinkClick>
              </a:rPr>
              <a:t>https://mck.co/36FS4gv</a:t>
            </a:r>
            <a:r>
              <a:rPr lang="en-US" dirty="0"/>
              <a:t>)</a:t>
            </a:r>
          </a:p>
        </p:txBody>
      </p:sp>
      <p:sp>
        <p:nvSpPr>
          <p:cNvPr id="43" name="Rechteck: eine Ecke abgerundet 42">
            <a:extLst>
              <a:ext uri="{FF2B5EF4-FFF2-40B4-BE49-F238E27FC236}">
                <a16:creationId xmlns:a16="http://schemas.microsoft.com/office/drawing/2014/main" id="{20CFDE6C-E6F7-48C6-9655-2D5FB784562C}"/>
              </a:ext>
            </a:extLst>
          </p:cNvPr>
          <p:cNvSpPr/>
          <p:nvPr/>
        </p:nvSpPr>
        <p:spPr>
          <a:xfrm>
            <a:off x="0" y="0"/>
            <a:ext cx="683903" cy="467976"/>
          </a:xfrm>
          <a:prstGeom prst="round1Rect">
            <a:avLst>
              <a:gd name="adj" fmla="val 3592"/>
            </a:avLst>
          </a:pr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53193" rIns="72000" bIns="53193" numCol="1" spcCol="0" rtlCol="0" fromWordArt="0" anchor="ctr" anchorCtr="0" forceAA="0" compatLnSpc="1">
            <a:prstTxWarp prst="textNoShape">
              <a:avLst/>
            </a:prstTxWarp>
            <a:noAutofit/>
          </a:bodyPr>
          <a:lstStyle/>
          <a:p>
            <a:pPr algn="ctr"/>
            <a:r>
              <a:rPr lang="de-DE" sz="1400" b="1" dirty="0">
                <a:solidFill>
                  <a:schemeClr val="bg1"/>
                </a:solidFill>
              </a:rPr>
              <a:t>6.</a:t>
            </a:r>
          </a:p>
        </p:txBody>
      </p:sp>
      <p:sp>
        <p:nvSpPr>
          <p:cNvPr id="53" name="Textplatzhalter 4">
            <a:extLst>
              <a:ext uri="{FF2B5EF4-FFF2-40B4-BE49-F238E27FC236}">
                <a16:creationId xmlns:a16="http://schemas.microsoft.com/office/drawing/2014/main" id="{21D02FC6-1986-4E82-AA3F-D87A469DA7AE}"/>
              </a:ext>
            </a:extLst>
          </p:cNvPr>
          <p:cNvSpPr txBox="1">
            <a:spLocks/>
          </p:cNvSpPr>
          <p:nvPr/>
        </p:nvSpPr>
        <p:spPr>
          <a:xfrm>
            <a:off x="898330" y="178213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Produktneueinführungen während der Krisen 2001 und 2008</a:t>
            </a:r>
          </a:p>
          <a:p>
            <a:pPr>
              <a:lnSpc>
                <a:spcPct val="100000"/>
              </a:lnSpc>
              <a:spcBef>
                <a:spcPts val="0"/>
              </a:spcBef>
            </a:pPr>
            <a:r>
              <a:rPr lang="de-DE" dirty="0">
                <a:solidFill>
                  <a:schemeClr val="tx1"/>
                </a:solidFill>
              </a:rPr>
              <a:t>in %</a:t>
            </a:r>
          </a:p>
        </p:txBody>
      </p:sp>
      <p:sp>
        <p:nvSpPr>
          <p:cNvPr id="74" name="Textplatzhalter 5">
            <a:extLst>
              <a:ext uri="{FF2B5EF4-FFF2-40B4-BE49-F238E27FC236}">
                <a16:creationId xmlns:a16="http://schemas.microsoft.com/office/drawing/2014/main" id="{9C840983-6216-4BDD-9014-10AB3DD2EEB0}"/>
              </a:ext>
            </a:extLst>
          </p:cNvPr>
          <p:cNvSpPr txBox="1">
            <a:spLocks/>
          </p:cNvSpPr>
          <p:nvPr/>
        </p:nvSpPr>
        <p:spPr>
          <a:xfrm>
            <a:off x="5866062" y="1674138"/>
            <a:ext cx="3784938" cy="2024862"/>
          </a:xfrm>
          <a:prstGeom prst="rect">
            <a:avLst/>
          </a:prstGeom>
        </p:spPr>
        <p:txBody>
          <a:bodyPr vert="horz" lIns="0" tIns="0" rIns="91440" bIns="45720" rtlCol="0" anchor="t">
            <a:noAutofit/>
          </a:bodyPr>
          <a:lstStyle>
            <a:lvl1pPr marL="0" indent="0" algn="l" defTabSz="784007" rtl="0" eaLnBrk="1" latinLnBrk="0" hangingPunct="1">
              <a:lnSpc>
                <a:spcPct val="120000"/>
              </a:lnSpc>
              <a:spcBef>
                <a:spcPts val="857"/>
              </a:spcBef>
              <a:buFont typeface="Arial" panose="020B0604020202020204" pitchFamily="34" charset="0"/>
              <a:buNone/>
              <a:defRPr sz="1200" kern="1200">
                <a:solidFill>
                  <a:schemeClr val="accent1"/>
                </a:solidFill>
                <a:latin typeface="+mn-lt"/>
                <a:ea typeface="+mn-ea"/>
                <a:cs typeface="+mn-cs"/>
              </a:defRPr>
            </a:lvl1pPr>
            <a:lvl2pPr marL="392003" indent="0" algn="ctr" defTabSz="784007" rtl="0" eaLnBrk="1" latinLnBrk="0" hangingPunct="1">
              <a:lnSpc>
                <a:spcPct val="120000"/>
              </a:lnSpc>
              <a:spcBef>
                <a:spcPts val="429"/>
              </a:spcBef>
              <a:buClr>
                <a:schemeClr val="accent1"/>
              </a:buClr>
              <a:buFont typeface="Wingdings" panose="05000000000000000000" pitchFamily="2" charset="2"/>
              <a:buNone/>
              <a:defRPr sz="1715" kern="1200">
                <a:solidFill>
                  <a:schemeClr val="bg1"/>
                </a:solidFill>
                <a:latin typeface="+mn-lt"/>
                <a:ea typeface="+mn-ea"/>
                <a:cs typeface="+mn-cs"/>
              </a:defRPr>
            </a:lvl2pPr>
            <a:lvl3pPr marL="784007" indent="0" algn="ctr" defTabSz="784007" rtl="0" eaLnBrk="1" latinLnBrk="0" hangingPunct="1">
              <a:lnSpc>
                <a:spcPct val="120000"/>
              </a:lnSpc>
              <a:spcBef>
                <a:spcPts val="429"/>
              </a:spcBef>
              <a:buClr>
                <a:schemeClr val="accent1"/>
              </a:buClr>
              <a:buFont typeface="Wingdings" panose="05000000000000000000" pitchFamily="2" charset="2"/>
              <a:buNone/>
              <a:defRPr sz="1543" kern="1200">
                <a:solidFill>
                  <a:schemeClr val="bg1"/>
                </a:solidFill>
                <a:latin typeface="+mn-lt"/>
                <a:ea typeface="+mn-ea"/>
                <a:cs typeface="+mn-cs"/>
              </a:defRPr>
            </a:lvl3pPr>
            <a:lvl4pPr marL="1176010"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4pPr>
            <a:lvl5pPr marL="1568013" indent="0" algn="ctr" defTabSz="784007" rtl="0" eaLnBrk="1" latinLnBrk="0" hangingPunct="1">
              <a:lnSpc>
                <a:spcPct val="120000"/>
              </a:lnSpc>
              <a:spcBef>
                <a:spcPts val="429"/>
              </a:spcBef>
              <a:buClr>
                <a:schemeClr val="accent1"/>
              </a:buClr>
              <a:buFont typeface="Wingdings" panose="05000000000000000000" pitchFamily="2" charset="2"/>
              <a:buNone/>
              <a:defRPr sz="1372" kern="1200">
                <a:solidFill>
                  <a:schemeClr val="bg1"/>
                </a:solidFill>
                <a:latin typeface="+mn-lt"/>
                <a:ea typeface="+mn-ea"/>
                <a:cs typeface="+mn-cs"/>
              </a:defRPr>
            </a:lvl5pPr>
            <a:lvl6pPr marL="196001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6pPr>
            <a:lvl7pPr marL="2352020"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7pPr>
            <a:lvl8pPr marL="2744023"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8pPr>
            <a:lvl9pPr marL="3136026" indent="0" algn="ctr" defTabSz="784007" rtl="0" eaLnBrk="1" latinLnBrk="0" hangingPunct="1">
              <a:lnSpc>
                <a:spcPct val="90000"/>
              </a:lnSpc>
              <a:spcBef>
                <a:spcPts val="429"/>
              </a:spcBef>
              <a:buFont typeface="Arial" panose="020B0604020202020204" pitchFamily="34" charset="0"/>
              <a:buNone/>
              <a:defRPr sz="1372" kern="1200">
                <a:solidFill>
                  <a:schemeClr val="tx1"/>
                </a:solidFill>
                <a:latin typeface="+mn-lt"/>
                <a:ea typeface="+mn-ea"/>
                <a:cs typeface="+mn-cs"/>
              </a:defRPr>
            </a:lvl9pPr>
          </a:lstStyle>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Auch in „normalen“ Zeiten sind </a:t>
            </a:r>
            <a:r>
              <a:rPr kumimoji="0" lang="de-DE" sz="1050" b="1" i="0" u="none" strike="noStrike" kern="1200" cap="none" spc="0" normalizeH="0" baseline="0" noProof="0" dirty="0">
                <a:ln>
                  <a:noFill/>
                </a:ln>
                <a:solidFill>
                  <a:schemeClr val="tx1"/>
                </a:solidFill>
                <a:effectLst/>
                <a:uLnTx/>
                <a:uFillTx/>
              </a:rPr>
              <a:t>Innovation und Werbung </a:t>
            </a:r>
            <a:r>
              <a:rPr kumimoji="0" lang="de-DE" sz="1050" i="0" u="none" strike="noStrike" kern="1200" cap="none" spc="0" normalizeH="0" baseline="0" noProof="0" dirty="0">
                <a:ln>
                  <a:noFill/>
                </a:ln>
                <a:solidFill>
                  <a:schemeClr val="tx1"/>
                </a:solidFill>
                <a:effectLst/>
                <a:uLnTx/>
                <a:uFillTx/>
              </a:rPr>
              <a:t>fundamentale  Stellschrauben für Markenwachstum. Dies gilt umso mehr in Krisenzeiten.</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Der Launch neuer Produkte ermöglicht es gerade in Rezessionsjahren, sich von der Konkurrenz entscheidend </a:t>
            </a:r>
            <a:r>
              <a:rPr kumimoji="0" lang="de-DE" sz="1050" b="1" i="0" u="none" strike="noStrike" kern="1200" cap="none" spc="0" normalizeH="0" baseline="0" noProof="0" dirty="0">
                <a:ln>
                  <a:noFill/>
                </a:ln>
                <a:solidFill>
                  <a:schemeClr val="tx1"/>
                </a:solidFill>
                <a:effectLst/>
                <a:uLnTx/>
                <a:uFillTx/>
              </a:rPr>
              <a:t>abzuheben</a:t>
            </a:r>
            <a:r>
              <a:rPr kumimoji="0" lang="de-DE" sz="1050" i="0" u="none" strike="noStrike" kern="1200" cap="none" spc="0" normalizeH="0" baseline="0" noProof="0" dirty="0">
                <a:ln>
                  <a:noFill/>
                </a:ln>
                <a:solidFill>
                  <a:schemeClr val="tx1"/>
                </a:solidFill>
                <a:effectLst/>
                <a:uLnTx/>
                <a:uFillTx/>
              </a:rPr>
              <a: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 48 Prozent der Marken mit </a:t>
            </a:r>
            <a:r>
              <a:rPr kumimoji="0" lang="de-DE" sz="1050" b="1" i="0" u="none" strike="noStrike" kern="1200" cap="none" spc="0" normalizeH="0" baseline="0" noProof="0" dirty="0">
                <a:ln>
                  <a:noFill/>
                </a:ln>
                <a:solidFill>
                  <a:schemeClr val="tx1"/>
                </a:solidFill>
                <a:effectLst/>
                <a:uLnTx/>
                <a:uFillTx/>
              </a:rPr>
              <a:t>Marktanteils-Wachstum</a:t>
            </a:r>
            <a:r>
              <a:rPr kumimoji="0" lang="de-DE" sz="1050" i="0" u="none" strike="noStrike" kern="1200" cap="none" spc="0" normalizeH="0" baseline="0" noProof="0" dirty="0">
                <a:ln>
                  <a:noFill/>
                </a:ln>
                <a:solidFill>
                  <a:schemeClr val="tx1"/>
                </a:solidFill>
                <a:effectLst/>
                <a:uLnTx/>
                <a:uFillTx/>
              </a:rPr>
              <a:t> haben laut einer GfK-Analyse in der Rezession 2001-03 neue Produkte eingeführt, 2008-09 waren es 53 Prozent. Nur 22 bzw. 25% der Verlierer haben in den Krisenjahren neue Produkte gelauncht.</a:t>
            </a:r>
          </a:p>
          <a:p>
            <a:pPr marL="171450" lvl="0" indent="-171450">
              <a:lnSpc>
                <a:spcPct val="100000"/>
              </a:lnSpc>
              <a:buFont typeface="Arial" panose="020B0604020202020204" pitchFamily="34" charset="0"/>
              <a:buChar char="•"/>
            </a:pPr>
            <a:r>
              <a:rPr kumimoji="0" lang="de-DE" sz="1050" i="0" u="none" strike="noStrike" kern="1200" cap="none" spc="0" normalizeH="0" baseline="0" noProof="0" dirty="0">
                <a:ln>
                  <a:noFill/>
                </a:ln>
                <a:solidFill>
                  <a:schemeClr val="tx1"/>
                </a:solidFill>
                <a:effectLst/>
                <a:uLnTx/>
                <a:uFillTx/>
              </a:rPr>
              <a:t>Eine Analyse von McKinsey ergab, dass Unternehmen, die während der Finanzkrise in Innovationen investiert haben, bereits während der Rezession, aber noch mehr in den folgenden Jahren des Aufschwungs deutlich </a:t>
            </a:r>
            <a:r>
              <a:rPr kumimoji="0" lang="de-DE" sz="1050" b="1" i="0" u="none" strike="noStrike" kern="1200" cap="none" spc="0" normalizeH="0" baseline="0" noProof="0" dirty="0">
                <a:ln>
                  <a:noFill/>
                </a:ln>
                <a:solidFill>
                  <a:schemeClr val="tx1"/>
                </a:solidFill>
                <a:effectLst/>
                <a:uLnTx/>
                <a:uFillTx/>
              </a:rPr>
              <a:t>überdurchschnittlich performt </a:t>
            </a:r>
            <a:r>
              <a:rPr kumimoji="0" lang="de-DE" sz="1050" i="0" u="none" strike="noStrike" kern="1200" cap="none" spc="0" normalizeH="0" baseline="0" noProof="0" dirty="0">
                <a:ln>
                  <a:noFill/>
                </a:ln>
                <a:solidFill>
                  <a:schemeClr val="tx1"/>
                </a:solidFill>
                <a:effectLst/>
                <a:uLnTx/>
                <a:uFillTx/>
              </a:rPr>
              <a:t>haben.</a:t>
            </a:r>
          </a:p>
        </p:txBody>
      </p:sp>
      <p:sp>
        <p:nvSpPr>
          <p:cNvPr id="44" name="Rechteck 43">
            <a:extLst>
              <a:ext uri="{FF2B5EF4-FFF2-40B4-BE49-F238E27FC236}">
                <a16:creationId xmlns:a16="http://schemas.microsoft.com/office/drawing/2014/main" id="{0F54BCB5-859E-4A1E-8647-B3E4E76A0C65}"/>
              </a:ext>
            </a:extLst>
          </p:cNvPr>
          <p:cNvSpPr/>
          <p:nvPr/>
        </p:nvSpPr>
        <p:spPr>
          <a:xfrm>
            <a:off x="795338" y="3915000"/>
            <a:ext cx="4951174" cy="2240862"/>
          </a:xfrm>
          <a:prstGeom prst="rect">
            <a:avLst/>
          </a:prstGeom>
          <a:solidFill>
            <a:schemeClr val="bg1">
              <a:lumMod val="95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Textplatzhalter 4">
            <a:extLst>
              <a:ext uri="{FF2B5EF4-FFF2-40B4-BE49-F238E27FC236}">
                <a16:creationId xmlns:a16="http://schemas.microsoft.com/office/drawing/2014/main" id="{15B1892F-3923-495D-AA5F-5CAA49C57617}"/>
              </a:ext>
            </a:extLst>
          </p:cNvPr>
          <p:cNvSpPr txBox="1">
            <a:spLocks/>
          </p:cNvSpPr>
          <p:nvPr/>
        </p:nvSpPr>
        <p:spPr>
          <a:xfrm>
            <a:off x="898330" y="4043558"/>
            <a:ext cx="4486669" cy="485620"/>
          </a:xfrm>
          <a:prstGeom prst="rect">
            <a:avLst/>
          </a:prstGeom>
          <a:noFill/>
          <a:ln w="31750" cap="flat" cmpd="sng" algn="ctr">
            <a:noFill/>
            <a:prstDash val="solid"/>
          </a:ln>
          <a:effectLst/>
        </p:spPr>
        <p:txBody>
          <a:bodyPr vert="horz" lIns="0" tIns="0" rIns="111692" bIns="111692" rtlCol="0" anchor="t" anchorCtr="0">
            <a:noAutofit/>
          </a:bodyPr>
          <a:lstStyle>
            <a:lvl1pPr marL="0" indent="0" algn="l" defTabSz="784007" rtl="0" eaLnBrk="1" latinLnBrk="0" hangingPunct="1">
              <a:lnSpc>
                <a:spcPct val="120000"/>
              </a:lnSpc>
              <a:spcBef>
                <a:spcPts val="857"/>
              </a:spcBef>
              <a:buFont typeface="Arial" panose="020B0604020202020204" pitchFamily="34" charset="0"/>
              <a:buNone/>
              <a:defRPr lang="de-DE" sz="1100" b="0" kern="1200" dirty="0">
                <a:solidFill>
                  <a:schemeClr val="bg1"/>
                </a:solidFill>
                <a:latin typeface="+mn-lt"/>
                <a:ea typeface="+mn-ea"/>
                <a:cs typeface="+mn-cs"/>
              </a:defRPr>
            </a:lvl1pPr>
            <a:lvl2pPr marL="58800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2pPr>
            <a:lvl3pPr marL="980008"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3pPr>
            <a:lvl4pPr marL="1372011"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4pPr>
            <a:lvl5pPr marL="1764015" indent="-196002" algn="l" defTabSz="784007" rtl="0" eaLnBrk="1" latinLnBrk="0" hangingPunct="1">
              <a:lnSpc>
                <a:spcPct val="120000"/>
              </a:lnSpc>
              <a:spcBef>
                <a:spcPts val="429"/>
              </a:spcBef>
              <a:buClr>
                <a:schemeClr val="accent1"/>
              </a:buClr>
              <a:buFont typeface="Wingdings" panose="05000000000000000000" pitchFamily="2" charset="2"/>
              <a:buChar char="§"/>
              <a:defRPr sz="1100" kern="1200">
                <a:solidFill>
                  <a:schemeClr val="bg1"/>
                </a:solidFill>
                <a:latin typeface="+mn-lt"/>
                <a:ea typeface="+mn-ea"/>
                <a:cs typeface="+mn-cs"/>
              </a:defRPr>
            </a:lvl5pPr>
            <a:lvl6pPr marL="215601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6pPr>
            <a:lvl7pPr marL="2548021"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7pPr>
            <a:lvl8pPr marL="2940025"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8pPr>
            <a:lvl9pPr marL="3332028" indent="-196002" algn="l" defTabSz="784007" rtl="0" eaLnBrk="1" latinLnBrk="0" hangingPunct="1">
              <a:lnSpc>
                <a:spcPct val="90000"/>
              </a:lnSpc>
              <a:spcBef>
                <a:spcPts val="429"/>
              </a:spcBef>
              <a:buFont typeface="Arial" panose="020B0604020202020204" pitchFamily="34" charset="0"/>
              <a:buChar char="•"/>
              <a:defRPr sz="1543" kern="1200">
                <a:solidFill>
                  <a:schemeClr val="lt1"/>
                </a:solidFill>
                <a:latin typeface="+mn-lt"/>
                <a:ea typeface="+mn-ea"/>
                <a:cs typeface="+mn-cs"/>
              </a:defRPr>
            </a:lvl9pPr>
          </a:lstStyle>
          <a:p>
            <a:pPr>
              <a:lnSpc>
                <a:spcPct val="100000"/>
              </a:lnSpc>
              <a:spcBef>
                <a:spcPts val="0"/>
              </a:spcBef>
            </a:pPr>
            <a:r>
              <a:rPr lang="de-DE" b="1" dirty="0">
                <a:solidFill>
                  <a:schemeClr val="tx1"/>
                </a:solidFill>
              </a:rPr>
              <a:t>Normierte Marktkapitalisierung S&amp;P-Companies (USA)</a:t>
            </a:r>
          </a:p>
          <a:p>
            <a:pPr>
              <a:lnSpc>
                <a:spcPct val="100000"/>
              </a:lnSpc>
              <a:spcBef>
                <a:spcPts val="0"/>
              </a:spcBef>
            </a:pPr>
            <a:r>
              <a:rPr lang="de-DE" dirty="0">
                <a:solidFill>
                  <a:schemeClr val="tx1"/>
                </a:solidFill>
              </a:rPr>
              <a:t>Index Q1 2007=100</a:t>
            </a:r>
          </a:p>
        </p:txBody>
      </p:sp>
      <p:sp>
        <p:nvSpPr>
          <p:cNvPr id="49" name="Rechteck 48">
            <a:extLst>
              <a:ext uri="{FF2B5EF4-FFF2-40B4-BE49-F238E27FC236}">
                <a16:creationId xmlns:a16="http://schemas.microsoft.com/office/drawing/2014/main" id="{A167E166-918D-4105-B348-E9D2116F0AD8}"/>
              </a:ext>
            </a:extLst>
          </p:cNvPr>
          <p:cNvSpPr/>
          <p:nvPr/>
        </p:nvSpPr>
        <p:spPr>
          <a:xfrm>
            <a:off x="6410247" y="5273483"/>
            <a:ext cx="3185895" cy="600164"/>
          </a:xfrm>
          <a:prstGeom prst="rect">
            <a:avLst/>
          </a:prstGeom>
        </p:spPr>
        <p:txBody>
          <a:bodyPr wrap="square">
            <a:spAutoFit/>
          </a:bodyPr>
          <a:lstStyle/>
          <a:p>
            <a:r>
              <a:rPr lang="en-US" sz="1200" i="1" dirty="0">
                <a:solidFill>
                  <a:srgbClr val="FF0000"/>
                </a:solidFill>
              </a:rPr>
              <a:t>Prioritizing innovation today is the key to unlocking postcrisis growth. </a:t>
            </a:r>
            <a:br>
              <a:rPr lang="en-US" sz="1600" i="1" dirty="0">
                <a:solidFill>
                  <a:srgbClr val="FF0000"/>
                </a:solidFill>
              </a:rPr>
            </a:br>
            <a:r>
              <a:rPr lang="en-US" sz="900" dirty="0">
                <a:solidFill>
                  <a:schemeClr val="bg1">
                    <a:lumMod val="50000"/>
                  </a:schemeClr>
                </a:solidFill>
              </a:rPr>
              <a:t>Jordan Bar Am, McKinsey, 2020</a:t>
            </a:r>
            <a:endParaRPr lang="de-DE" sz="1600" dirty="0">
              <a:solidFill>
                <a:schemeClr val="bg1">
                  <a:lumMod val="50000"/>
                </a:schemeClr>
              </a:solidFill>
            </a:endParaRPr>
          </a:p>
        </p:txBody>
      </p:sp>
      <p:pic>
        <p:nvPicPr>
          <p:cNvPr id="50" name="Grafik 49" descr="Schließendes Anführungszeichen">
            <a:extLst>
              <a:ext uri="{FF2B5EF4-FFF2-40B4-BE49-F238E27FC236}">
                <a16:creationId xmlns:a16="http://schemas.microsoft.com/office/drawing/2014/main" id="{38783CCD-6CEC-4AC7-9E97-953529BDF7E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035913" y="5201475"/>
            <a:ext cx="476369" cy="476369"/>
          </a:xfrm>
          <a:prstGeom prst="rect">
            <a:avLst/>
          </a:prstGeom>
        </p:spPr>
      </p:pic>
      <p:graphicFrame>
        <p:nvGraphicFramePr>
          <p:cNvPr id="16" name="Inhaltsplatzhalter 14">
            <a:extLst>
              <a:ext uri="{FF2B5EF4-FFF2-40B4-BE49-F238E27FC236}">
                <a16:creationId xmlns:a16="http://schemas.microsoft.com/office/drawing/2014/main" id="{765F212B-A41F-4AD8-B6AA-41A6188FFEC4}"/>
              </a:ext>
            </a:extLst>
          </p:cNvPr>
          <p:cNvGraphicFramePr>
            <a:graphicFrameLocks/>
          </p:cNvGraphicFramePr>
          <p:nvPr>
            <p:extLst>
              <p:ext uri="{D42A27DB-BD31-4B8C-83A1-F6EECF244321}">
                <p14:modId xmlns:p14="http://schemas.microsoft.com/office/powerpoint/2010/main" val="363370489"/>
              </p:ext>
            </p:extLst>
          </p:nvPr>
        </p:nvGraphicFramePr>
        <p:xfrm>
          <a:off x="795338" y="2096851"/>
          <a:ext cx="4734446" cy="1683673"/>
        </p:xfrm>
        <a:graphic>
          <a:graphicData uri="http://schemas.openxmlformats.org/drawingml/2006/chart">
            <c:chart xmlns:c="http://schemas.openxmlformats.org/drawingml/2006/chart" xmlns:r="http://schemas.openxmlformats.org/officeDocument/2006/relationships" r:id="rId6"/>
          </a:graphicData>
        </a:graphic>
      </p:graphicFrame>
      <p:pic>
        <p:nvPicPr>
          <p:cNvPr id="17" name="Grafik 16">
            <a:extLst>
              <a:ext uri="{FF2B5EF4-FFF2-40B4-BE49-F238E27FC236}">
                <a16:creationId xmlns:a16="http://schemas.microsoft.com/office/drawing/2014/main" id="{20C28C9F-23DC-4413-9C16-05439DAEEFA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8830" y="4431670"/>
            <a:ext cx="3669372" cy="1677569"/>
          </a:xfrm>
          <a:prstGeom prst="rect">
            <a:avLst/>
          </a:prstGeom>
        </p:spPr>
      </p:pic>
      <p:sp>
        <p:nvSpPr>
          <p:cNvPr id="18" name="Textfeld 17">
            <a:extLst>
              <a:ext uri="{FF2B5EF4-FFF2-40B4-BE49-F238E27FC236}">
                <a16:creationId xmlns:a16="http://schemas.microsoft.com/office/drawing/2014/main" id="{2BCBDC79-1B4C-4ABC-AC0B-C18B93A6333A}"/>
              </a:ext>
            </a:extLst>
          </p:cNvPr>
          <p:cNvSpPr txBox="1"/>
          <p:nvPr/>
        </p:nvSpPr>
        <p:spPr>
          <a:xfrm>
            <a:off x="4615384" y="4787655"/>
            <a:ext cx="914400" cy="244231"/>
          </a:xfrm>
          <a:prstGeom prst="rect">
            <a:avLst/>
          </a:prstGeom>
          <a:noFill/>
        </p:spPr>
        <p:txBody>
          <a:bodyPr wrap="none" lIns="0" tIns="0" rIns="0" bIns="0" rtlCol="0">
            <a:noAutofit/>
          </a:bodyPr>
          <a:lstStyle/>
          <a:p>
            <a:pPr algn="l"/>
            <a:r>
              <a:rPr lang="de-DE" sz="900" dirty="0">
                <a:solidFill>
                  <a:srgbClr val="FF0000"/>
                </a:solidFill>
              </a:rPr>
              <a:t>S&amp;P 500</a:t>
            </a:r>
          </a:p>
        </p:txBody>
      </p:sp>
      <p:sp>
        <p:nvSpPr>
          <p:cNvPr id="19" name="Textfeld 18">
            <a:extLst>
              <a:ext uri="{FF2B5EF4-FFF2-40B4-BE49-F238E27FC236}">
                <a16:creationId xmlns:a16="http://schemas.microsoft.com/office/drawing/2014/main" id="{C5C77AAE-1B75-4820-A746-8E81A0C89DC3}"/>
              </a:ext>
            </a:extLst>
          </p:cNvPr>
          <p:cNvSpPr txBox="1"/>
          <p:nvPr/>
        </p:nvSpPr>
        <p:spPr>
          <a:xfrm>
            <a:off x="4615384" y="4386140"/>
            <a:ext cx="887560" cy="244231"/>
          </a:xfrm>
          <a:prstGeom prst="rect">
            <a:avLst/>
          </a:prstGeom>
          <a:noFill/>
        </p:spPr>
        <p:txBody>
          <a:bodyPr wrap="square" lIns="0" tIns="0" rIns="0" bIns="0" rtlCol="0">
            <a:noAutofit/>
          </a:bodyPr>
          <a:lstStyle/>
          <a:p>
            <a:pPr algn="l"/>
            <a:r>
              <a:rPr lang="de-DE" sz="900" dirty="0">
                <a:solidFill>
                  <a:srgbClr val="008080"/>
                </a:solidFill>
              </a:rPr>
              <a:t>Innovationen während Krise</a:t>
            </a:r>
          </a:p>
        </p:txBody>
      </p:sp>
    </p:spTree>
    <p:extLst>
      <p:ext uri="{BB962C8B-B14F-4D97-AF65-F5344CB8AC3E}">
        <p14:creationId xmlns:p14="http://schemas.microsoft.com/office/powerpoint/2010/main" val="646980943"/>
      </p:ext>
    </p:extLst>
  </p:cSld>
  <p:clrMapOvr>
    <a:overrideClrMapping bg1="lt1" tx1="dk1" bg2="lt2" tx2="dk2" accent1="accent1" accent2="accent2" accent3="accent3" accent4="accent4" accent5="accent5" accent6="accent6" hlink="hlink" folHlink="folHlink"/>
  </p:clrMapOvr>
</p:sld>
</file>

<file path=ppt/tags/tag1.xml><?xml version="1.0" encoding="utf-8"?>
<p:tagLst xmlns:a="http://schemas.openxmlformats.org/drawingml/2006/main" xmlns:r="http://schemas.openxmlformats.org/officeDocument/2006/relationships" xmlns:p="http://schemas.openxmlformats.org/presentationml/2006/main">
  <p:tag name="MIO_EKGUID" val="6d30b01d-08fc-4df9-901d-0a658563ef7f"/>
  <p:tag name="MIO_GUID" val="fbed920b-a68b-4ccc-bfe1-0af3bd51fd08"/>
  <p:tag name="MIO_UPDATE" val="True"/>
  <p:tag name="MIO_VERSION" val="09.09.2020 12:20:11"/>
  <p:tag name="MIO_DBID" val="2A77F5BF-A0DB-45A2-A071-4415AAC8E9CB"/>
  <p:tag name="MIO_LASTDOWNLOADED" val="18.09.2020 11:07:16"/>
  <p:tag name="MIO_OBJECTNAME" val="Säulendiagramm 3 Werte 4 Kat _rot"/>
  <p:tag name="MIO_LASTEDITORNAME" val="Yvonne Steiner"/>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90272DC3BFA3DC439DCB005ABBF60C2B" ma:contentTypeVersion="13" ma:contentTypeDescription="Ein neues Dokument erstellen." ma:contentTypeScope="" ma:versionID="8f013658c3d1658575be2cda58f780f5">
  <xsd:schema xmlns:xsd="http://www.w3.org/2001/XMLSchema" xmlns:xs="http://www.w3.org/2001/XMLSchema" xmlns:p="http://schemas.microsoft.com/office/2006/metadata/properties" xmlns:ns2="e73af519-965a-46aa-bdb4-164b2b4d30c0" xmlns:ns3="62d4ebcb-3737-41b0-9c1a-d0d6eb183438" targetNamespace="http://schemas.microsoft.com/office/2006/metadata/properties" ma:root="true" ma:fieldsID="1d90e69a4fc64190b0ea34ddc310edd8" ns2:_="" ns3:_="">
    <xsd:import namespace="e73af519-965a-46aa-bdb4-164b2b4d30c0"/>
    <xsd:import namespace="62d4ebcb-3737-41b0-9c1a-d0d6eb18343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3af519-965a-46aa-bdb4-164b2b4d30c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Bildmarkierungen" ma:readOnly="false" ma:fieldId="{5cf76f15-5ced-4ddc-b409-7134ff3c332f}" ma:taxonomyMulti="true" ma:sspId="14c65dda-6e93-4b04-82fa-e5a07ff9e8e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2d4ebcb-3737-41b0-9c1a-d0d6eb183438" elementFormDefault="qualified">
    <xsd:import namespace="http://schemas.microsoft.com/office/2006/documentManagement/types"/>
    <xsd:import namespace="http://schemas.microsoft.com/office/infopath/2007/PartnerControls"/>
    <xsd:element name="SharedWithUsers" ma:index="16"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Freigegeben für - Details" ma:internalName="SharedWithDetails" ma:readOnly="true">
      <xsd:simpleType>
        <xsd:restriction base="dms:Note">
          <xsd:maxLength value="255"/>
        </xsd:restriction>
      </xsd:simpleType>
    </xsd:element>
    <xsd:element name="TaxCatchAll" ma:index="20" nillable="true" ma:displayName="Taxonomy Catch All Column" ma:hidden="true" ma:list="{2e402aa9-840a-4815-974c-b14509258416}" ma:internalName="TaxCatchAll" ma:showField="CatchAllData" ma:web="62d4ebcb-3737-41b0-9c1a-d0d6eb1834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73af519-965a-46aa-bdb4-164b2b4d30c0">
      <Terms xmlns="http://schemas.microsoft.com/office/infopath/2007/PartnerControls"/>
    </lcf76f155ced4ddcb4097134ff3c332f>
    <TaxCatchAll xmlns="62d4ebcb-3737-41b0-9c1a-d0d6eb183438" xsi:nil="true"/>
  </documentManagement>
</p:properties>
</file>

<file path=customXml/itemProps1.xml><?xml version="1.0" encoding="utf-8"?>
<ds:datastoreItem xmlns:ds="http://schemas.openxmlformats.org/officeDocument/2006/customXml" ds:itemID="{25A99484-6B57-4ACE-A01F-15C85FC84278}"/>
</file>

<file path=customXml/itemProps2.xml><?xml version="1.0" encoding="utf-8"?>
<ds:datastoreItem xmlns:ds="http://schemas.openxmlformats.org/officeDocument/2006/customXml" ds:itemID="{099CA92B-231A-4999-93E3-34EF676D399C}"/>
</file>

<file path=customXml/itemProps3.xml><?xml version="1.0" encoding="utf-8"?>
<ds:datastoreItem xmlns:ds="http://schemas.openxmlformats.org/officeDocument/2006/customXml" ds:itemID="{122F64BF-F6E6-4D33-9D29-1F5E02FA85F1}"/>
</file>

<file path=docProps/app.xml><?xml version="1.0" encoding="utf-8"?>
<Properties xmlns="http://schemas.openxmlformats.org/officeDocument/2006/extended-properties" xmlns:vt="http://schemas.openxmlformats.org/officeDocument/2006/docPropsVTypes">
  <Template/>
  <TotalTime>0</TotalTime>
  <Words>2477</Words>
  <Application>Microsoft Office PowerPoint</Application>
  <PresentationFormat>A4-Papier (210 x 297 mm)</PresentationFormat>
  <Paragraphs>206</Paragraphs>
  <Slides>11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11</vt:i4>
      </vt:variant>
    </vt:vector>
  </HeadingPairs>
  <TitlesOfParts>
    <vt:vector size="16" baseType="lpstr">
      <vt:lpstr>Arial</vt:lpstr>
      <vt:lpstr>Calibri</vt:lpstr>
      <vt:lpstr>Calibri Light</vt:lpstr>
      <vt:lpstr>Wingdings</vt:lpstr>
      <vt:lpstr>Office</vt:lpstr>
      <vt:lpstr>PowerPoint-Präsentation</vt:lpstr>
      <vt:lpstr>MARKETING IN KRISENZEITEN</vt:lpstr>
      <vt:lpstr>7+1 INSIGHTS, CHANCEN IN KRISEN ZU REALISIEREN</vt:lpstr>
      <vt:lpstr>DER STOPP VON WERBUNG FÜHRT ZU 16% VERLUST IM 1. JAHR, DER SICH NACH 5 JAHREN AUF 58% KUMULIERT</vt:lpstr>
      <vt:lpstr>VOR ALLEM MITTLERE UND KLEINE MARKEN HABEN EIN HOHES UMSATZRISIKO</vt:lpstr>
      <vt:lpstr>WER IN DER KRISE WIRBT, SICHERT SICH LANGFRISTIG MARKTANTEILE</vt:lpstr>
      <vt:lpstr>DEN SHARE OF VOICE IM BLICK BEHALTEN!</vt:lpstr>
      <vt:lpstr>BRANDING IST AUCH IN KRISEN BASIS FÜR LANGFRISTIGEN ERFOLG</vt:lpstr>
      <vt:lpstr>INNOVATIONEN PUSHEN SALES AUCH IN KRISENZEITEN</vt:lpstr>
      <vt:lpstr>KAMPAGNENMOTIVE NUR DANN ÄNDERN, WENN SIE IN DER AKTUELLEN LAGE UNPASSEND WÄREN</vt:lpstr>
      <vt:lpstr>TV ist der stärkste Business Driver in der Krise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Neumüller, Gerald</dc:creator>
  <cp:lastModifiedBy>Neumüller, Gerald</cp:lastModifiedBy>
  <cp:revision>8</cp:revision>
  <dcterms:created xsi:type="dcterms:W3CDTF">2023-03-20T13:57:01Z</dcterms:created>
  <dcterms:modified xsi:type="dcterms:W3CDTF">2023-03-23T10:06:29Z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0x01010090272DC3BFA3DC439DCB005ABBF60C2B</vt:lpwstr>
  </property>
</Properties>
</file>